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76" r:id="rId7"/>
    <p:sldId id="260" r:id="rId8"/>
    <p:sldId id="261" r:id="rId9"/>
    <p:sldId id="262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77" r:id="rId19"/>
    <p:sldId id="287" r:id="rId20"/>
    <p:sldId id="263" r:id="rId21"/>
    <p:sldId id="264" r:id="rId22"/>
    <p:sldId id="265" r:id="rId23"/>
    <p:sldId id="266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8" r:id="rId32"/>
    <p:sldId id="267" r:id="rId33"/>
    <p:sldId id="268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7326F-0095-4632-8B80-E727F9433A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206421-7AE9-4BB4-A88C-9DACBD530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5BBE82-1AB1-4C46-95F3-3D0CEA0C6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007D9-DE7D-446F-BC87-CF5F19B2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83147A-4A80-4CA1-BDA8-DAA794EB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202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81BD7-C7B6-4DC5-8099-27F33A09B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8DC7CC-A87D-4B7C-83D5-D4C94FE5B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DBA46E-7FFF-4F66-9CE4-C6DC8C6C5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4CE30-A97C-4821-A28B-3D70A488F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598500-82D4-404F-9C07-96F6655C2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62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312CD3C-BC37-4C7A-A534-A807C9F098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B392B5-B700-4920-8F51-E1C2A755A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C42EB0-4A18-4060-A748-C1394042C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8397B9-51B9-4183-9CF1-BFF5CD3D4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C7A8B8-7AE3-4DFD-B14C-591EDAA2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199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2839" y="1933496"/>
            <a:ext cx="8872181" cy="13341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5679" y="3526971"/>
            <a:ext cx="7306502" cy="15905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14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9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44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59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747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89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04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196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39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32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519" y="3999540"/>
            <a:ext cx="8872181" cy="1236169"/>
          </a:xfrm>
        </p:spPr>
        <p:txBody>
          <a:bodyPr anchor="t"/>
          <a:lstStyle>
            <a:lvl1pPr algn="l">
              <a:defRPr sz="363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519" y="2638026"/>
            <a:ext cx="8872181" cy="1361514"/>
          </a:xfrm>
        </p:spPr>
        <p:txBody>
          <a:bodyPr anchor="b"/>
          <a:lstStyle>
            <a:lvl1pPr marL="0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1pPr>
            <a:lvl2pPr marL="414955" indent="0">
              <a:buNone/>
              <a:defRPr sz="1634">
                <a:solidFill>
                  <a:schemeClr val="tx1">
                    <a:tint val="75000"/>
                  </a:schemeClr>
                </a:solidFill>
              </a:defRPr>
            </a:lvl2pPr>
            <a:lvl3pPr marL="829909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3pPr>
            <a:lvl4pPr marL="1244864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4pPr>
            <a:lvl5pPr marL="1659819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5pPr>
            <a:lvl6pPr marL="2074774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6pPr>
            <a:lvl7pPr marL="2489728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7pPr>
            <a:lvl8pPr marL="2904683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8pPr>
            <a:lvl9pPr marL="3319638" indent="0">
              <a:buNone/>
              <a:defRPr sz="127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23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1893" y="1452283"/>
            <a:ext cx="4610055" cy="4107597"/>
          </a:xfrm>
        </p:spPr>
        <p:txBody>
          <a:bodyPr/>
          <a:lstStyle>
            <a:lvl1pPr>
              <a:defRPr sz="2541"/>
            </a:lvl1pPr>
            <a:lvl2pPr>
              <a:defRPr sz="2178"/>
            </a:lvl2pPr>
            <a:lvl3pPr>
              <a:defRPr sz="1815"/>
            </a:lvl3pPr>
            <a:lvl4pPr>
              <a:defRPr sz="1634"/>
            </a:lvl4pPr>
            <a:lvl5pPr>
              <a:defRPr sz="1634"/>
            </a:lvl5pPr>
            <a:lvl6pPr>
              <a:defRPr sz="1634"/>
            </a:lvl6pPr>
            <a:lvl7pPr>
              <a:defRPr sz="1634"/>
            </a:lvl7pPr>
            <a:lvl8pPr>
              <a:defRPr sz="1634"/>
            </a:lvl8pPr>
            <a:lvl9pPr>
              <a:defRPr sz="16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5912" y="1452283"/>
            <a:ext cx="4610055" cy="4107597"/>
          </a:xfrm>
        </p:spPr>
        <p:txBody>
          <a:bodyPr/>
          <a:lstStyle>
            <a:lvl1pPr>
              <a:defRPr sz="2541"/>
            </a:lvl1pPr>
            <a:lvl2pPr>
              <a:defRPr sz="2178"/>
            </a:lvl2pPr>
            <a:lvl3pPr>
              <a:defRPr sz="1815"/>
            </a:lvl3pPr>
            <a:lvl4pPr>
              <a:defRPr sz="1634"/>
            </a:lvl4pPr>
            <a:lvl5pPr>
              <a:defRPr sz="1634"/>
            </a:lvl5pPr>
            <a:lvl6pPr>
              <a:defRPr sz="1634"/>
            </a:lvl6pPr>
            <a:lvl7pPr>
              <a:defRPr sz="1634"/>
            </a:lvl7pPr>
            <a:lvl8pPr>
              <a:defRPr sz="1634"/>
            </a:lvl8pPr>
            <a:lvl9pPr>
              <a:defRPr sz="16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56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1893" y="1393212"/>
            <a:ext cx="4611867" cy="58062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1893" y="1973836"/>
            <a:ext cx="4611867" cy="3586043"/>
          </a:xfrm>
        </p:spPr>
        <p:txBody>
          <a:bodyPr/>
          <a:lstStyle>
            <a:lvl1pPr>
              <a:defRPr sz="2178"/>
            </a:lvl1pPr>
            <a:lvl2pPr>
              <a:defRPr sz="1815"/>
            </a:lvl2pPr>
            <a:lvl3pPr>
              <a:defRPr sz="1634"/>
            </a:lvl3pPr>
            <a:lvl4pPr>
              <a:defRPr sz="1452"/>
            </a:lvl4pPr>
            <a:lvl5pPr>
              <a:defRPr sz="1452"/>
            </a:lvl5pPr>
            <a:lvl6pPr>
              <a:defRPr sz="1452"/>
            </a:lvl6pPr>
            <a:lvl7pPr>
              <a:defRPr sz="1452"/>
            </a:lvl7pPr>
            <a:lvl8pPr>
              <a:defRPr sz="1452"/>
            </a:lvl8pPr>
            <a:lvl9pPr>
              <a:defRPr sz="14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2288" y="1393212"/>
            <a:ext cx="4613679" cy="58062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02288" y="1973836"/>
            <a:ext cx="4613679" cy="3586043"/>
          </a:xfrm>
        </p:spPr>
        <p:txBody>
          <a:bodyPr/>
          <a:lstStyle>
            <a:lvl1pPr>
              <a:defRPr sz="2178"/>
            </a:lvl1pPr>
            <a:lvl2pPr>
              <a:defRPr sz="1815"/>
            </a:lvl2pPr>
            <a:lvl3pPr>
              <a:defRPr sz="1634"/>
            </a:lvl3pPr>
            <a:lvl4pPr>
              <a:defRPr sz="1452"/>
            </a:lvl4pPr>
            <a:lvl5pPr>
              <a:defRPr sz="1452"/>
            </a:lvl5pPr>
            <a:lvl6pPr>
              <a:defRPr sz="1452"/>
            </a:lvl6pPr>
            <a:lvl7pPr>
              <a:defRPr sz="1452"/>
            </a:lvl7pPr>
            <a:lvl8pPr>
              <a:defRPr sz="1452"/>
            </a:lvl8pPr>
            <a:lvl9pPr>
              <a:defRPr sz="14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7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95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669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894" y="247810"/>
            <a:ext cx="3433984" cy="1054634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0913" y="247811"/>
            <a:ext cx="5835054" cy="5312069"/>
          </a:xfrm>
        </p:spPr>
        <p:txBody>
          <a:bodyPr/>
          <a:lstStyle>
            <a:lvl1pPr>
              <a:defRPr sz="2904"/>
            </a:lvl1pPr>
            <a:lvl2pPr>
              <a:defRPr sz="2541"/>
            </a:lvl2pPr>
            <a:lvl3pPr>
              <a:defRPr sz="2178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1894" y="1302444"/>
            <a:ext cx="3433984" cy="4257435"/>
          </a:xfrm>
        </p:spPr>
        <p:txBody>
          <a:bodyPr/>
          <a:lstStyle>
            <a:lvl1pPr marL="0" indent="0">
              <a:buNone/>
              <a:defRPr sz="1271"/>
            </a:lvl1pPr>
            <a:lvl2pPr marL="414955" indent="0">
              <a:buNone/>
              <a:defRPr sz="1089"/>
            </a:lvl2pPr>
            <a:lvl3pPr marL="829909" indent="0">
              <a:buNone/>
              <a:defRPr sz="908"/>
            </a:lvl3pPr>
            <a:lvl4pPr marL="1244864" indent="0">
              <a:buNone/>
              <a:defRPr sz="817"/>
            </a:lvl4pPr>
            <a:lvl5pPr marL="1659819" indent="0">
              <a:buNone/>
              <a:defRPr sz="817"/>
            </a:lvl5pPr>
            <a:lvl6pPr marL="2074774" indent="0">
              <a:buNone/>
              <a:defRPr sz="817"/>
            </a:lvl6pPr>
            <a:lvl7pPr marL="2489728" indent="0">
              <a:buNone/>
              <a:defRPr sz="817"/>
            </a:lvl7pPr>
            <a:lvl8pPr marL="2904683" indent="0">
              <a:buNone/>
              <a:defRPr sz="817"/>
            </a:lvl8pPr>
            <a:lvl9pPr marL="3319638" indent="0">
              <a:buNone/>
              <a:defRPr sz="8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64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3BFAA-7CBF-482D-AABC-8C4E8E5D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BC999B-FD63-461C-B110-D866C8C87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F5A1BD-2B34-49BA-BC65-8CB90441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FAC763-0B20-4478-9D5E-C42A7809B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D338A1-F459-47D7-8EB3-80C4C2B4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57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893" y="4356847"/>
            <a:ext cx="6262716" cy="514350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45893" y="556132"/>
            <a:ext cx="6262716" cy="3734440"/>
          </a:xfrm>
        </p:spPr>
        <p:txBody>
          <a:bodyPr/>
          <a:lstStyle>
            <a:lvl1pPr marL="0" indent="0">
              <a:buNone/>
              <a:defRPr sz="2904"/>
            </a:lvl1pPr>
            <a:lvl2pPr marL="414955" indent="0">
              <a:buNone/>
              <a:defRPr sz="2541"/>
            </a:lvl2pPr>
            <a:lvl3pPr marL="829909" indent="0">
              <a:buNone/>
              <a:defRPr sz="2178"/>
            </a:lvl3pPr>
            <a:lvl4pPr marL="1244864" indent="0">
              <a:buNone/>
              <a:defRPr sz="1815"/>
            </a:lvl4pPr>
            <a:lvl5pPr marL="1659819" indent="0">
              <a:buNone/>
              <a:defRPr sz="1815"/>
            </a:lvl5pPr>
            <a:lvl6pPr marL="2074774" indent="0">
              <a:buNone/>
              <a:defRPr sz="1815"/>
            </a:lvl6pPr>
            <a:lvl7pPr marL="2489728" indent="0">
              <a:buNone/>
              <a:defRPr sz="1815"/>
            </a:lvl7pPr>
            <a:lvl8pPr marL="2904683" indent="0">
              <a:buNone/>
              <a:defRPr sz="1815"/>
            </a:lvl8pPr>
            <a:lvl9pPr marL="3319638" indent="0">
              <a:buNone/>
              <a:defRPr sz="181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5893" y="4871198"/>
            <a:ext cx="6262716" cy="730463"/>
          </a:xfrm>
        </p:spPr>
        <p:txBody>
          <a:bodyPr/>
          <a:lstStyle>
            <a:lvl1pPr marL="0" indent="0">
              <a:buNone/>
              <a:defRPr sz="1271"/>
            </a:lvl1pPr>
            <a:lvl2pPr marL="414955" indent="0">
              <a:buNone/>
              <a:defRPr sz="1089"/>
            </a:lvl2pPr>
            <a:lvl3pPr marL="829909" indent="0">
              <a:buNone/>
              <a:defRPr sz="908"/>
            </a:lvl3pPr>
            <a:lvl4pPr marL="1244864" indent="0">
              <a:buNone/>
              <a:defRPr sz="817"/>
            </a:lvl4pPr>
            <a:lvl5pPr marL="1659819" indent="0">
              <a:buNone/>
              <a:defRPr sz="817"/>
            </a:lvl5pPr>
            <a:lvl6pPr marL="2074774" indent="0">
              <a:buNone/>
              <a:defRPr sz="817"/>
            </a:lvl6pPr>
            <a:lvl7pPr marL="2489728" indent="0">
              <a:buNone/>
              <a:defRPr sz="817"/>
            </a:lvl7pPr>
            <a:lvl8pPr marL="2904683" indent="0">
              <a:buNone/>
              <a:defRPr sz="817"/>
            </a:lvl8pPr>
            <a:lvl9pPr marL="3319638" indent="0">
              <a:buNone/>
              <a:defRPr sz="8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102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278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67448" y="249252"/>
            <a:ext cx="2348518" cy="53106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1893" y="249252"/>
            <a:ext cx="6871591" cy="53106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3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0F4537-E01A-40AD-9C6A-391A8324D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2C3763-B4D8-41CC-A573-F41A3EB90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5727B8-AE90-4578-9E12-E2D2E453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B6D7F9-D6DD-4BC0-AD44-15D652C78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9B1F2-18D7-4706-BD59-0504924D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EA54B-22C4-4B08-BA2D-14B55B824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422216-09C6-4204-9EF7-0C914E987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514CF2-F927-45B2-8889-A35C67B6C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778187-B1D3-4D7C-9EC3-73A7C0582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6B644C-7EE3-4D1E-BFBE-52C946829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751D1C-4E68-4831-88FB-44EC3AD9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33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5DF254-6C21-4EF8-86C0-B901ECD23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B3E088-0EFF-4EE3-84C7-FB2228BBD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C62EA9-50B6-4E1D-827E-D5EEEA685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24CD4-CEE9-4ACD-A7B5-BA8D57F78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14FB255-DA48-4297-9D66-7C13EDE1D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8CB9EC-50E5-448D-AE06-138F5EBE8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14C261-979B-4496-A646-B5410F4CD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076E88-6CF9-4B19-BB3B-25860A915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33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E2D4FD-D7ED-4D58-A43D-B3E563D3D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415E29-E49C-438B-8AD5-19A96A2EE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0CD0A9-0B19-49A8-AB69-6198E888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7B3A18-EEF5-45FB-A499-E5326FAE9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696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4A9707-EA9E-4439-9406-3206B614E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CE580E-6FC5-4D1B-B32C-C5F6648D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61229B-5C49-4E6D-8297-92C8A15F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636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849E9-1386-482F-BD2B-9B8987AF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B7EBB3-DACE-487D-BAE5-ABA0AEE31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E9ED25-B7DE-408F-87D7-3227C64E4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CA7A42-5BE3-4651-B1CD-E93D0F73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AE5AFA-A20F-486C-8A91-CB4EB647D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9FD5B1-92A0-49D4-827E-11FB7E7A6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01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46A00-C62E-4991-86EC-D9E8AB0BC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11393B-DE6C-4E5D-9C70-3BF1177BE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4C9357-CD93-41B5-BCF9-568964AF8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7A4CFB-94F2-4937-BEE8-D40964458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D599FC-8A9A-4E3D-A948-6F4F9CBE5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B11AF9-A9AE-4A62-8C82-7EE939A1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31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6394BF-1225-45B5-9D83-BDB83F8B8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88708B-B5B8-4E7A-89B8-2256DF53A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7EE65-4ECB-47C2-948A-20100CD70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79922-B6A5-4B91-A169-FF5CD9DFD2E1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4897B9-230E-4053-B733-B34C9301E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3B731D-49B2-4B6B-A953-49E843C3B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2A8F0-8823-4E0B-B044-56451C6E1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4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893" y="249251"/>
            <a:ext cx="9394074" cy="1037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1893" y="1452283"/>
            <a:ext cx="9394074" cy="4107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1893" y="5768789"/>
            <a:ext cx="2435501" cy="3313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66269" y="5768789"/>
            <a:ext cx="3305322" cy="3313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80466" y="5768789"/>
            <a:ext cx="2435501" cy="3313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6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829909" rtl="0" eaLnBrk="1" latinLnBrk="0" hangingPunct="1">
        <a:spcBef>
          <a:spcPct val="0"/>
        </a:spcBef>
        <a:buNone/>
        <a:defRPr sz="39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1216" indent="-311216" algn="l" defTabSz="829909" rtl="0" eaLnBrk="1" latinLnBrk="0" hangingPunct="1">
        <a:spcBef>
          <a:spcPct val="20000"/>
        </a:spcBef>
        <a:buFont typeface="Arial" pitchFamily="34" charset="0"/>
        <a:buChar char="•"/>
        <a:defRPr sz="2904" kern="1200">
          <a:solidFill>
            <a:schemeClr val="tx1"/>
          </a:solidFill>
          <a:latin typeface="+mn-lt"/>
          <a:ea typeface="+mn-ea"/>
          <a:cs typeface="+mn-cs"/>
        </a:defRPr>
      </a:lvl1pPr>
      <a:lvl2pPr marL="674301" indent="-259347" algn="l" defTabSz="829909" rtl="0" eaLnBrk="1" latinLnBrk="0" hangingPunct="1">
        <a:spcBef>
          <a:spcPct val="20000"/>
        </a:spcBef>
        <a:buFont typeface="Arial" pitchFamily="34" charset="0"/>
        <a:buChar char="–"/>
        <a:defRPr sz="2541" kern="1200">
          <a:solidFill>
            <a:schemeClr val="tx1"/>
          </a:solidFill>
          <a:latin typeface="+mn-lt"/>
          <a:ea typeface="+mn-ea"/>
          <a:cs typeface="+mn-cs"/>
        </a:defRPr>
      </a:lvl2pPr>
      <a:lvl3pPr marL="1037387" indent="-207477" algn="l" defTabSz="829909" rtl="0" eaLnBrk="1" latinLnBrk="0" hangingPunct="1">
        <a:spcBef>
          <a:spcPct val="20000"/>
        </a:spcBef>
        <a:buFont typeface="Arial" pitchFamily="34" charset="0"/>
        <a:buChar char="•"/>
        <a:defRPr sz="2178" kern="1200">
          <a:solidFill>
            <a:schemeClr val="tx1"/>
          </a:solidFill>
          <a:latin typeface="+mn-lt"/>
          <a:ea typeface="+mn-ea"/>
          <a:cs typeface="+mn-cs"/>
        </a:defRPr>
      </a:lvl3pPr>
      <a:lvl4pPr marL="1452342" indent="-207477" algn="l" defTabSz="829909" rtl="0" eaLnBrk="1" latinLnBrk="0" hangingPunct="1">
        <a:spcBef>
          <a:spcPct val="20000"/>
        </a:spcBef>
        <a:buFont typeface="Arial" pitchFamily="34" charset="0"/>
        <a:buChar char="–"/>
        <a:defRPr sz="1815" kern="1200">
          <a:solidFill>
            <a:schemeClr val="tx1"/>
          </a:solidFill>
          <a:latin typeface="+mn-lt"/>
          <a:ea typeface="+mn-ea"/>
          <a:cs typeface="+mn-cs"/>
        </a:defRPr>
      </a:lvl4pPr>
      <a:lvl5pPr marL="1867296" indent="-207477" algn="l" defTabSz="829909" rtl="0" eaLnBrk="1" latinLnBrk="0" hangingPunct="1">
        <a:spcBef>
          <a:spcPct val="20000"/>
        </a:spcBef>
        <a:buFont typeface="Arial" pitchFamily="34" charset="0"/>
        <a:buChar char="»"/>
        <a:defRPr sz="1815" kern="1200">
          <a:solidFill>
            <a:schemeClr val="tx1"/>
          </a:solidFill>
          <a:latin typeface="+mn-lt"/>
          <a:ea typeface="+mn-ea"/>
          <a:cs typeface="+mn-cs"/>
        </a:defRPr>
      </a:lvl5pPr>
      <a:lvl6pPr marL="2282251" indent="-207477" algn="l" defTabSz="829909" rtl="0" eaLnBrk="1" latinLnBrk="0" hangingPunct="1">
        <a:spcBef>
          <a:spcPct val="20000"/>
        </a:spcBef>
        <a:buFont typeface="Arial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6pPr>
      <a:lvl7pPr marL="2697206" indent="-207477" algn="l" defTabSz="829909" rtl="0" eaLnBrk="1" latinLnBrk="0" hangingPunct="1">
        <a:spcBef>
          <a:spcPct val="20000"/>
        </a:spcBef>
        <a:buFont typeface="Arial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7pPr>
      <a:lvl8pPr marL="3112160" indent="-207477" algn="l" defTabSz="829909" rtl="0" eaLnBrk="1" latinLnBrk="0" hangingPunct="1">
        <a:spcBef>
          <a:spcPct val="20000"/>
        </a:spcBef>
        <a:buFont typeface="Arial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8pPr>
      <a:lvl9pPr marL="3527115" indent="-207477" algn="l" defTabSz="829909" rtl="0" eaLnBrk="1" latinLnBrk="0" hangingPunct="1">
        <a:spcBef>
          <a:spcPct val="20000"/>
        </a:spcBef>
        <a:buFont typeface="Arial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1pPr>
      <a:lvl2pPr marL="414955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2pPr>
      <a:lvl3pPr marL="82990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3pPr>
      <a:lvl4pPr marL="124486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65981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07477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48972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2904683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31963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mailto:smsr123@hnu.kr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C1452C9-3981-D8E8-30EB-BD3B629BFD36}"/>
              </a:ext>
            </a:extLst>
          </p:cNvPr>
          <p:cNvSpPr txBox="1">
            <a:spLocks/>
          </p:cNvSpPr>
          <p:nvPr/>
        </p:nvSpPr>
        <p:spPr>
          <a:xfrm>
            <a:off x="984847" y="1809958"/>
            <a:ext cx="10515600" cy="3945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2022-2</a:t>
            </a:r>
            <a:r>
              <a:rPr lang="ko-KR" altLang="en-US" sz="5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학기 </a:t>
            </a:r>
            <a:endParaRPr lang="en-US" altLang="ko-KR" sz="5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5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캡스톤디자인</a:t>
            </a:r>
            <a:r>
              <a:rPr lang="ko-KR" altLang="en-US" sz="5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학생 설명회</a:t>
            </a:r>
            <a:endParaRPr lang="en-US" altLang="ko-KR" sz="5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5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4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4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캡스톤디자인지원센터</a:t>
            </a:r>
            <a:r>
              <a:rPr lang="ko-KR" altLang="en-US" sz="4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4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endParaRPr lang="ko-KR" altLang="en-US" sz="4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209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9296" y="691563"/>
            <a:ext cx="5705395" cy="5474874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92681" y="691563"/>
            <a:ext cx="3296450" cy="5163671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240536" y="3457815"/>
            <a:ext cx="3781484" cy="86882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  <a:tabLst>
                <a:tab pos="795330" algn="l"/>
                <a:tab pos="852962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카드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승인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내역은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있으나,</a:t>
            </a:r>
          </a:p>
          <a:p>
            <a:pPr defTabSz="829909" latinLnBrk="0">
              <a:lnSpc>
                <a:spcPts val="1634"/>
              </a:lnSpc>
              <a:tabLst>
                <a:tab pos="795330" algn="l"/>
                <a:tab pos="852962" algn="l"/>
              </a:tabLst>
            </a:pP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어떤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물건을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구매하였는지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품목이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나오지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않음.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  <a:tabLst>
                <a:tab pos="795330" algn="l"/>
                <a:tab pos="852962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간이영수증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함께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첨부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필요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021541" y="1855694"/>
            <a:ext cx="4376198" cy="50802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449"/>
              </a:lnSpc>
            </a:pPr>
            <a:r>
              <a:rPr lang="en-US" altLang="zh-CN" sz="3506" dirty="0">
                <a:solidFill>
                  <a:srgbClr val="F2F2F2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영수증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2F2F2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원본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2F2F2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제출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2F2F2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예시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24815" y="875980"/>
            <a:ext cx="4691103" cy="510604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456765" y="1302444"/>
            <a:ext cx="2805255" cy="50802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449"/>
              </a:lnSpc>
            </a:pPr>
            <a:r>
              <a:rPr lang="en-US" altLang="zh-CN" sz="3506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검수사진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예시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456765" y="3227295"/>
            <a:ext cx="4565352" cy="152490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한곳의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거래처에서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여러가지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물품을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구입하였으므로,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634"/>
              </a:lnSpc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물품의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개수가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모두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보이도록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분명하게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촬영할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것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452"/>
              </a:lnSpc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포장이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되어있는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경우,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포장지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사진을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찍는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것이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아닌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634"/>
              </a:lnSpc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실제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물품의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필수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18129" y="1094975"/>
            <a:ext cx="6396958" cy="4529738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683598" y="1025819"/>
            <a:ext cx="2035814" cy="905889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177"/>
              </a:lnSpc>
              <a:tabLst>
                <a:tab pos="1187232" algn="l"/>
              </a:tabLst>
            </a:pPr>
            <a:r>
              <a:rPr lang="en-US" altLang="zh-CN" sz="318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부적정집행</a:t>
            </a:r>
          </a:p>
          <a:p>
            <a:pPr defTabSz="829909" latinLnBrk="0">
              <a:lnSpc>
                <a:spcPts val="3358"/>
              </a:lnSpc>
              <a:tabLst>
                <a:tab pos="1187232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318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사례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8257134" y="3630706"/>
            <a:ext cx="2338782" cy="206845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  <a:tabLst>
                <a:tab pos="184424" algn="l"/>
              </a:tabLst>
            </a:pPr>
            <a:r>
              <a:rPr lang="en-US" altLang="zh-CN" sz="2233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견적서의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품목이</a:t>
            </a:r>
          </a:p>
          <a:p>
            <a:pPr defTabSz="829909" latinLnBrk="0">
              <a:lnSpc>
                <a:spcPts val="2360"/>
              </a:lnSpc>
              <a:tabLst>
                <a:tab pos="184424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업태와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맞지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않음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2723"/>
              </a:lnSpc>
              <a:tabLst>
                <a:tab pos="184424" algn="l"/>
              </a:tabLst>
            </a:pPr>
            <a:r>
              <a:rPr lang="en-US" altLang="zh-CN" sz="2233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리조트-관광숙박</a:t>
            </a:r>
          </a:p>
          <a:p>
            <a:pPr defTabSz="829909" latinLnBrk="0">
              <a:lnSpc>
                <a:spcPts val="2360"/>
              </a:lnSpc>
              <a:tabLst>
                <a:tab pos="184424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업에서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카네이션</a:t>
            </a:r>
          </a:p>
          <a:p>
            <a:pPr defTabSz="829909" latinLnBrk="0">
              <a:lnSpc>
                <a:spcPts val="2360"/>
              </a:lnSpc>
              <a:tabLst>
                <a:tab pos="184424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견적서를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작성함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3750" y="783772"/>
            <a:ext cx="3192716" cy="5290457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6562806" y="2466575"/>
            <a:ext cx="3587521" cy="3436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</a:pP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사업자등록이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안된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매장에서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577098" y="2766252"/>
            <a:ext cx="1506823" cy="3436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</a:pP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물건을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288946" y="3181190"/>
            <a:ext cx="2080698" cy="3436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</a:pP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간이영수증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불가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7715410" y="3988013"/>
            <a:ext cx="1219886" cy="3436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</a:pPr>
            <a:r>
              <a:rPr lang="en-US" altLang="zh-CN" sz="2233" dirty="0">
                <a:solidFill>
                  <a:srgbClr val="FF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전액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FF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환수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533760" y="979714"/>
            <a:ext cx="2196114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부적정집행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9813151" y="1452282"/>
            <a:ext cx="878446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사례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9296" y="691563"/>
            <a:ext cx="5325035" cy="5474874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6977744" y="3769019"/>
            <a:ext cx="3587521" cy="142109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2178"/>
              </a:lnSpc>
              <a:tabLst>
                <a:tab pos="1037387" algn="l"/>
                <a:tab pos="1175705" algn="l"/>
              </a:tabLst>
            </a:pP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사업자등록이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안된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매장에서</a:t>
            </a:r>
          </a:p>
          <a:p>
            <a:pPr defTabSz="829909" latinLnBrk="0">
              <a:lnSpc>
                <a:spcPts val="2360"/>
              </a:lnSpc>
              <a:tabLst>
                <a:tab pos="1037387" algn="l"/>
                <a:tab pos="1175705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물건을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구매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2723"/>
              </a:lnSpc>
              <a:tabLst>
                <a:tab pos="1037387" algn="l"/>
                <a:tab pos="1175705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전액</a:t>
            </a:r>
            <a:r>
              <a:rPr lang="en-US" altLang="zh-CN" sz="2233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233" dirty="0">
                <a:solidFill>
                  <a:srgbClr val="0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환수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8487655" y="1060396"/>
            <a:ext cx="2196114" cy="94384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  <a:tabLst>
                <a:tab pos="1302497" algn="l"/>
              </a:tabLst>
            </a:pPr>
            <a:r>
              <a:rPr lang="en-US" altLang="zh-CN" sz="3420" dirty="0">
                <a:solidFill>
                  <a:srgbClr val="C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부적정집행</a:t>
            </a:r>
          </a:p>
          <a:p>
            <a:pPr defTabSz="829909" latinLnBrk="0">
              <a:lnSpc>
                <a:spcPts val="3630"/>
              </a:lnSpc>
              <a:tabLst>
                <a:tab pos="1302497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3420" dirty="0">
                <a:solidFill>
                  <a:srgbClr val="C00000"/>
                </a:solidFill>
                <a:latin typeface="맑은 고딕" pitchFamily="18" charset="0"/>
                <a:ea typeface="宋体" panose="02010600030101010101" pitchFamily="2" charset="-122"/>
                <a:cs typeface="맑은 고딕" pitchFamily="18" charset="0"/>
              </a:rPr>
              <a:t>사례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5239" y="806823"/>
            <a:ext cx="5958968" cy="4967728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7473363" y="2051637"/>
            <a:ext cx="1322478" cy="31803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997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주문표에는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473363" y="2374366"/>
            <a:ext cx="2000548" cy="31803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997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상호명이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**혼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FF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술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473363" y="3031351"/>
            <a:ext cx="2446182" cy="62324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997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실제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카드매출전표는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청춘**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7473363" y="4022592"/>
            <a:ext cx="2577629" cy="1264449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997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한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개의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매장에서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두개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이상의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업태를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운영.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서류가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맞지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않음.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유흥업소불가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7473363" y="5267405"/>
            <a:ext cx="2842125" cy="31803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997"/>
              </a:lnSpc>
            </a:pP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주류관련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품목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구입</a:t>
            </a:r>
            <a:r>
              <a:rPr lang="en-US" altLang="zh-CN" sz="206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206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불가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533760" y="979714"/>
            <a:ext cx="2196114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부적정집행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9813151" y="1452282"/>
            <a:ext cx="878446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사례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5239" y="956662"/>
            <a:ext cx="5417244" cy="4898571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7358103" y="2627940"/>
            <a:ext cx="3230051" cy="55938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과제와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관련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없는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문구류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대량구매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학기가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끝나는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시점에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358103" y="3250347"/>
            <a:ext cx="3433632" cy="25160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검수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개수가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드러나지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않도록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542520" y="3469342"/>
            <a:ext cx="407163" cy="25160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촬영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7358103" y="3792071"/>
            <a:ext cx="3281348" cy="25160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0000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계산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매장에서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촬영한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듯한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배경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533760" y="979714"/>
            <a:ext cx="2196114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부적정집행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9813151" y="1452282"/>
            <a:ext cx="878446" cy="50475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358"/>
              </a:lnSpc>
            </a:pPr>
            <a:r>
              <a:rPr lang="en-US" altLang="zh-CN" sz="3420" dirty="0">
                <a:solidFill>
                  <a:srgbClr val="C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사례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767171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6963" y="2259106"/>
            <a:ext cx="72136" cy="31813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452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  <a:p>
            <a:pPr defTabSz="829909" latinLnBrk="0">
              <a:lnSpc>
                <a:spcPts val="2087"/>
              </a:lnSpc>
            </a:pPr>
            <a:r>
              <a:rPr lang="en-US" altLang="zh-CN" sz="1590" dirty="0">
                <a:solidFill>
                  <a:srgbClr val="FFFF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2159854" y="1383126"/>
            <a:ext cx="5898410" cy="409240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449"/>
              </a:lnSpc>
              <a:tabLst>
                <a:tab pos="2063247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그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외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부정집행사례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2360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폰트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어플리케이션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홈페이지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소프트웨어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도구모음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사업자등록증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없는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서류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음식점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사업자등록증이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총장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명의인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경우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이미지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앞치마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프리미엄버스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인물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이미지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촬영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하드디스크구매건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현금영수증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발급</a:t>
            </a:r>
          </a:p>
          <a:p>
            <a:pPr defTabSz="829909" latinLnBrk="0">
              <a:lnSpc>
                <a:spcPts val="2087"/>
              </a:lnSpc>
              <a:tabLst>
                <a:tab pos="2063247" algn="l"/>
              </a:tabLst>
            </a:pP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검수사진을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알아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볼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수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없도록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박스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채로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촬영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767171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6963" y="2189950"/>
            <a:ext cx="1753685" cy="55938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회의비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이중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결제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회의비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초과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986963" y="2835409"/>
            <a:ext cx="1550104" cy="54014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회의시간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초과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포인트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적립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986964" y="3492394"/>
            <a:ext cx="1957267" cy="11749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현금영수증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진행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그래픽카드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사무용품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건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00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술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포함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음식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구매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986964" y="4737207"/>
            <a:ext cx="3587521" cy="25160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증빙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사진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스노우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필터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적용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셀카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제출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986963" y="5059936"/>
            <a:ext cx="4502836" cy="54014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543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같은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품목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같은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거래처인데,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팀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별로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금액이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다름</a:t>
            </a:r>
          </a:p>
          <a:p>
            <a:pPr defTabSz="829909" latinLnBrk="0">
              <a:lnSpc>
                <a:spcPts val="2451"/>
              </a:lnSpc>
            </a:pPr>
            <a:r>
              <a:rPr lang="en-US" altLang="zh-CN" sz="1590" dirty="0">
                <a:solidFill>
                  <a:srgbClr val="FFFFFF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•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신청서에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명단이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없는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학생을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포함하여</a:t>
            </a:r>
            <a:r>
              <a:rPr lang="en-US" altLang="zh-CN" sz="159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590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예산집행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223017" y="1256339"/>
            <a:ext cx="3815147" cy="50802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3449"/>
              </a:lnSpc>
            </a:pP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그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외</a:t>
            </a:r>
            <a:r>
              <a:rPr lang="en-US" altLang="zh-CN" sz="3506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3506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부정집행사례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운영절차 및 지원금 사용 신청 절차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200" b="1" dirty="0" err="1"/>
              <a:t>캡스톤디자인</a:t>
            </a:r>
            <a:r>
              <a:rPr lang="ko-KR" altLang="en-US" sz="3200" b="1" dirty="0"/>
              <a:t> 신청서 제출</a:t>
            </a: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200" b="1" dirty="0"/>
              <a:t>지원금 사용 신청서 제출 → 카드 수령 → 집행 후 카드 반납 → 오전 사용</a:t>
            </a:r>
            <a:r>
              <a:rPr lang="en-US" altLang="ko-KR" sz="3200" b="1" dirty="0"/>
              <a:t>(</a:t>
            </a:r>
            <a:r>
              <a:rPr lang="ko-KR" altLang="en-US" sz="3200" b="1" dirty="0"/>
              <a:t>오후 반납</a:t>
            </a:r>
            <a:r>
              <a:rPr lang="en-US" altLang="ko-KR" sz="3200" b="1" dirty="0"/>
              <a:t>), </a:t>
            </a:r>
            <a:r>
              <a:rPr lang="ko-KR" altLang="en-US" sz="3200" b="1" dirty="0"/>
              <a:t>오후 사용</a:t>
            </a:r>
            <a:r>
              <a:rPr lang="en-US" altLang="ko-KR" sz="3200" b="1" dirty="0"/>
              <a:t>(</a:t>
            </a:r>
            <a:r>
              <a:rPr lang="ko-KR" altLang="en-US" sz="3200" b="1" dirty="0"/>
              <a:t>익일 오전 </a:t>
            </a:r>
            <a:r>
              <a:rPr lang="en-US" altLang="ko-KR" sz="3200" b="1" dirty="0"/>
              <a:t>10</a:t>
            </a:r>
            <a:r>
              <a:rPr lang="ko-KR" altLang="en-US" sz="3200" b="1" dirty="0"/>
              <a:t>시 이전 반납</a:t>
            </a: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200" b="1" dirty="0"/>
              <a:t>카드정산서류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카드사용 후 </a:t>
            </a:r>
            <a:r>
              <a:rPr lang="en-US" altLang="ko-KR" sz="3200" b="1" dirty="0"/>
              <a:t>3</a:t>
            </a:r>
            <a:r>
              <a:rPr lang="ko-KR" altLang="en-US" sz="3200" b="1" dirty="0"/>
              <a:t>일 이내</a:t>
            </a: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32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200" b="1" dirty="0"/>
              <a:t>물건 구매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인터넷 구매 시 반드시 사업단에서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배송은 학생 자택에서 수령 가능</a:t>
            </a:r>
            <a:endParaRPr lang="en-US" altLang="ko-KR" sz="3200" b="1" dirty="0"/>
          </a:p>
          <a:p>
            <a:pPr marL="0" indent="0">
              <a:buNone/>
            </a:pPr>
            <a:endParaRPr lang="en-US" altLang="ko-KR" sz="3450" b="1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0226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600" b="1" dirty="0" err="1"/>
              <a:t>캡스톤디자인이란</a:t>
            </a:r>
            <a:r>
              <a:rPr lang="en-US" altLang="ko-KR" sz="3600" b="1" dirty="0"/>
              <a:t>?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3500" dirty="0"/>
              <a:t>1~2</a:t>
            </a:r>
            <a:r>
              <a:rPr lang="ko-KR" altLang="en-US" sz="3500" dirty="0"/>
              <a:t>학년 동안 배운 전공교과목 및 이론 등을 바탕으로</a:t>
            </a:r>
            <a:r>
              <a:rPr lang="en-US" altLang="ko-KR" sz="3500" dirty="0"/>
              <a:t>, </a:t>
            </a:r>
          </a:p>
          <a:p>
            <a:pPr marL="0" indent="0">
              <a:buNone/>
            </a:pPr>
            <a:r>
              <a:rPr lang="ko-KR" altLang="en-US" sz="3500" dirty="0"/>
              <a:t>산업체</a:t>
            </a:r>
            <a:r>
              <a:rPr lang="en-US" altLang="ko-KR" sz="3500" dirty="0"/>
              <a:t>(</a:t>
            </a:r>
            <a:r>
              <a:rPr lang="ko-KR" altLang="en-US" sz="3500" dirty="0"/>
              <a:t>또는 사회</a:t>
            </a:r>
            <a:r>
              <a:rPr lang="en-US" altLang="ko-KR" sz="3500" dirty="0"/>
              <a:t>)</a:t>
            </a:r>
            <a:r>
              <a:rPr lang="ko-KR" altLang="en-US" sz="3500" dirty="0"/>
              <a:t>가 필요로 하는 과제를 대상으로 학생</a:t>
            </a:r>
            <a:endParaRPr lang="en-US" altLang="ko-KR" sz="3500" dirty="0"/>
          </a:p>
          <a:p>
            <a:pPr marL="0" indent="0">
              <a:buNone/>
            </a:pPr>
            <a:r>
              <a:rPr lang="ko-KR" altLang="en-US" sz="3500" dirty="0"/>
              <a:t>들이 </a:t>
            </a:r>
            <a:r>
              <a:rPr lang="ko-KR" altLang="en-US" sz="3500" b="1" dirty="0"/>
              <a:t>스스로 기획과 종합적인 문제 해결을 통해 창의성과 </a:t>
            </a:r>
            <a:endParaRPr lang="en-US" altLang="ko-KR" sz="3500" b="1" dirty="0"/>
          </a:p>
          <a:p>
            <a:pPr marL="0" indent="0">
              <a:buNone/>
            </a:pPr>
            <a:r>
              <a:rPr lang="ko-KR" altLang="en-US" sz="3500" b="1" dirty="0"/>
              <a:t>실무능력</a:t>
            </a:r>
            <a:r>
              <a:rPr lang="en-US" altLang="ko-KR" sz="3500" b="1" dirty="0"/>
              <a:t>,</a:t>
            </a:r>
            <a:r>
              <a:rPr lang="ko-KR" altLang="en-US" sz="3500" b="1" dirty="0" err="1"/>
              <a:t>팀웍</a:t>
            </a:r>
            <a:r>
              <a:rPr lang="en-US" altLang="ko-KR" sz="3500" b="1" dirty="0"/>
              <a:t>, </a:t>
            </a:r>
            <a:r>
              <a:rPr lang="ko-KR" altLang="en-US" sz="3500" b="1" dirty="0"/>
              <a:t>리더십을 배양하도록 지원하는 </a:t>
            </a:r>
            <a:r>
              <a:rPr lang="ko-KR" altLang="en-US" sz="3450" b="1" dirty="0"/>
              <a:t>정규교과목</a:t>
            </a:r>
            <a:endParaRPr lang="en-US" altLang="ko-KR" sz="3450" b="1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7225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운영절차 및 지원금 사용 신청 절차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000" b="1" dirty="0"/>
              <a:t>지원금 사용 신청서 작성 및 제출 </a:t>
            </a:r>
            <a:r>
              <a:rPr lang="en-US" altLang="ko-KR" sz="3000" b="1" dirty="0"/>
              <a:t>: </a:t>
            </a:r>
            <a:r>
              <a:rPr lang="ko-KR" altLang="en-US" sz="3000" b="1" dirty="0" err="1"/>
              <a:t>캡스톤디자인지원센터로</a:t>
            </a:r>
            <a:r>
              <a:rPr lang="ko-KR" altLang="en-US" sz="3000" b="1" dirty="0"/>
              <a:t> 제출</a:t>
            </a:r>
            <a:endParaRPr lang="en-US" altLang="ko-KR" sz="3000" b="1" dirty="0"/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30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000" b="1" dirty="0"/>
              <a:t>세금계산서로 집행을 원하면 한남대학교 산학협력단 사업자 번호가 있는 서류가 필요</a:t>
            </a:r>
            <a:r>
              <a:rPr lang="en-US" altLang="ko-KR" sz="3000" b="1" dirty="0"/>
              <a:t>(</a:t>
            </a:r>
            <a:r>
              <a:rPr lang="ko-KR" altLang="en-US" sz="3000" b="1" dirty="0"/>
              <a:t>서류는 </a:t>
            </a:r>
            <a:r>
              <a:rPr lang="ko-KR" altLang="en-US" sz="3000" b="1" dirty="0" err="1"/>
              <a:t>캡스톤디자인지원센터</a:t>
            </a:r>
            <a:r>
              <a:rPr lang="ko-KR" altLang="en-US" sz="3000" b="1" dirty="0"/>
              <a:t> 사무실로 문의</a:t>
            </a:r>
            <a:r>
              <a:rPr lang="en-US" altLang="ko-KR" sz="3000" b="1" dirty="0"/>
              <a:t>)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000" b="1" dirty="0"/>
              <a:t>견적서</a:t>
            </a:r>
            <a:r>
              <a:rPr lang="en-US" altLang="ko-KR" sz="3000" b="1" dirty="0"/>
              <a:t> </a:t>
            </a:r>
            <a:r>
              <a:rPr lang="ko-KR" altLang="en-US" sz="3000" b="1" dirty="0"/>
              <a:t>및 거래명세서 발행</a:t>
            </a:r>
            <a:endParaRPr lang="en-US" altLang="ko-KR" sz="30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3000" b="1" dirty="0"/>
              <a:t>세금계산서 발행</a:t>
            </a:r>
            <a:r>
              <a:rPr lang="en-US" altLang="ko-KR" sz="3000" b="1" dirty="0"/>
              <a:t>(</a:t>
            </a:r>
            <a:r>
              <a:rPr lang="ko-KR" altLang="en-US" sz="3000" b="1" dirty="0"/>
              <a:t>세금계산서 발행 시 판매자의 통장</a:t>
            </a:r>
            <a:r>
              <a:rPr lang="en-US" altLang="ko-KR" sz="3000" b="1" dirty="0"/>
              <a:t>, </a:t>
            </a:r>
            <a:r>
              <a:rPr lang="ko-KR" altLang="en-US" sz="3000" b="1" dirty="0"/>
              <a:t>사업자번호 필요</a:t>
            </a:r>
            <a:r>
              <a:rPr lang="en-US" altLang="ko-KR" sz="3000" b="1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5888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지원금 사용시 유의사항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sz="2500" dirty="0"/>
              <a:t>반드시 </a:t>
            </a:r>
            <a:r>
              <a:rPr lang="ko-KR" altLang="en-US" sz="2500" dirty="0" err="1"/>
              <a:t>캡스톤디자인지원센터</a:t>
            </a:r>
            <a:r>
              <a:rPr lang="ko-KR" altLang="en-US" sz="2500" dirty="0"/>
              <a:t> 연구비카드로 사용</a:t>
            </a:r>
            <a:r>
              <a:rPr lang="en-US" altLang="ko-KR" sz="2500" dirty="0"/>
              <a:t>(</a:t>
            </a:r>
            <a:r>
              <a:rPr lang="ko-KR" altLang="en-US" sz="2500" dirty="0"/>
              <a:t>현금영수증 불가</a:t>
            </a:r>
            <a:r>
              <a:rPr lang="en-US" altLang="ko-KR" sz="2500" dirty="0"/>
              <a:t>) </a:t>
            </a:r>
            <a:r>
              <a:rPr lang="ko-KR" altLang="en-US" sz="2500" dirty="0"/>
              <a:t>또는 세금계산서로만 집행 가능</a:t>
            </a:r>
            <a:endParaRPr lang="en-US" altLang="ko-KR" sz="2500" dirty="0"/>
          </a:p>
          <a:p>
            <a:pPr>
              <a:buFontTx/>
              <a:buChar char="-"/>
            </a:pPr>
            <a:r>
              <a:rPr lang="ko-KR" altLang="en-US" sz="2500" dirty="0"/>
              <a:t>지원금 신청 전에 구입 또는 집행 불가 항목 등 숙지</a:t>
            </a:r>
            <a:endParaRPr lang="en-US" altLang="ko-KR" sz="2500" dirty="0"/>
          </a:p>
          <a:p>
            <a:pPr>
              <a:buFontTx/>
              <a:buChar char="-"/>
            </a:pPr>
            <a:r>
              <a:rPr lang="ko-KR" altLang="en-US" sz="2500" b="1" dirty="0"/>
              <a:t>지원금 사용 시 개인 포인트 적립 불가</a:t>
            </a:r>
            <a:endParaRPr lang="en-US" altLang="ko-KR" sz="2500" b="1" dirty="0"/>
          </a:p>
          <a:p>
            <a:pPr>
              <a:buFontTx/>
              <a:buChar char="-"/>
            </a:pPr>
            <a:r>
              <a:rPr lang="ko-KR" altLang="en-US" sz="2500" dirty="0"/>
              <a:t>교내 알파문구</a:t>
            </a:r>
            <a:r>
              <a:rPr lang="en-US" altLang="ko-KR" sz="2500" dirty="0"/>
              <a:t>, H2 </a:t>
            </a:r>
            <a:r>
              <a:rPr lang="ko-KR" altLang="en-US" sz="2500" dirty="0"/>
              <a:t>카페</a:t>
            </a:r>
            <a:r>
              <a:rPr lang="en-US" altLang="ko-KR" sz="2500" dirty="0"/>
              <a:t> </a:t>
            </a:r>
            <a:r>
              <a:rPr lang="ko-KR" altLang="en-US" sz="2500" dirty="0"/>
              <a:t>이용 금지</a:t>
            </a:r>
            <a:r>
              <a:rPr lang="en-US" altLang="ko-KR" sz="2500" dirty="0"/>
              <a:t>(</a:t>
            </a:r>
            <a:r>
              <a:rPr lang="ko-KR" altLang="en-US" sz="2500" dirty="0"/>
              <a:t>학교 사업자등록번호로 내부거래에 해당 함</a:t>
            </a:r>
            <a:r>
              <a:rPr lang="en-US" altLang="ko-KR" sz="2500" dirty="0"/>
              <a:t>)</a:t>
            </a:r>
          </a:p>
          <a:p>
            <a:pPr>
              <a:buFontTx/>
              <a:buChar char="-"/>
            </a:pPr>
            <a:r>
              <a:rPr lang="ko-KR" altLang="en-US" sz="2500" dirty="0"/>
              <a:t>거래명세서 날짜는 영수증 날짜와 동일</a:t>
            </a:r>
            <a:endParaRPr lang="en-US" altLang="ko-KR" sz="2500" dirty="0"/>
          </a:p>
          <a:p>
            <a:pPr>
              <a:buFontTx/>
              <a:buChar char="-"/>
            </a:pPr>
            <a:r>
              <a:rPr lang="ko-KR" altLang="en-US" sz="2500" dirty="0"/>
              <a:t>정산서류 제출 시 영수증은 반드시 원본 제출</a:t>
            </a:r>
            <a:r>
              <a:rPr lang="en-US" altLang="ko-KR" sz="2500" dirty="0"/>
              <a:t>, </a:t>
            </a:r>
            <a:r>
              <a:rPr lang="ko-KR" altLang="en-US" sz="2500" dirty="0"/>
              <a:t>과제 목적과 불일치 하는 경우 환수 조치</a:t>
            </a:r>
            <a:endParaRPr lang="en-US" altLang="ko-KR" sz="2500" dirty="0"/>
          </a:p>
          <a:p>
            <a:pPr>
              <a:buFontTx/>
              <a:buChar char="-"/>
            </a:pPr>
            <a:r>
              <a:rPr lang="ko-KR" altLang="en-US" sz="2500" dirty="0"/>
              <a:t>과제 지원금은 지도교수의 지도와 과제 </a:t>
            </a:r>
            <a:r>
              <a:rPr lang="ko-KR" altLang="en-US" sz="2500" dirty="0" err="1"/>
              <a:t>수행팀</a:t>
            </a:r>
            <a:r>
              <a:rPr lang="ko-KR" altLang="en-US" sz="2500" dirty="0"/>
              <a:t> 책임하에 집행하며 센터에서 공지하는 정산일에 맞춰 정산자료 제출 필수</a:t>
            </a:r>
            <a:endParaRPr lang="en-US" altLang="ko-KR" sz="2500" dirty="0"/>
          </a:p>
          <a:p>
            <a:pPr>
              <a:buFontTx/>
              <a:buChar char="-"/>
            </a:pPr>
            <a:r>
              <a:rPr lang="ko-KR" altLang="en-US" sz="2500" dirty="0"/>
              <a:t>기타 집행 내용이 항목의 성격에 부합하는지 불확실한 경우 반드시 센터로 사전 문의</a:t>
            </a:r>
          </a:p>
        </p:txBody>
      </p:sp>
    </p:spTree>
    <p:extLst>
      <p:ext uri="{BB962C8B-B14F-4D97-AF65-F5344CB8AC3E}">
        <p14:creationId xmlns:p14="http://schemas.microsoft.com/office/powerpoint/2010/main" val="916275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E30A78F-C0E1-605E-FC6F-7E47197641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6" y="980895"/>
            <a:ext cx="6415622" cy="556655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168AB5C-9C4F-8726-BC5B-D6106CCF67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019" y="980895"/>
            <a:ext cx="5794312" cy="562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78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70924A91-D7C2-AAFC-CDEC-D08A49629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736" y="1492370"/>
            <a:ext cx="5773947" cy="509812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76371EC-8DC3-DEA9-56E8-C2F800ED5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72" y="1095554"/>
            <a:ext cx="5773947" cy="54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43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D3C813-579F-5A23-FC58-4805C53FE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0664"/>
            <a:ext cx="5986732" cy="55899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8CCA86-E423-6D75-8CE8-6B3E2C4E1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53218"/>
            <a:ext cx="5911969" cy="568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8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52B90F-15D4-57B5-03AB-D593C34EB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928"/>
            <a:ext cx="5702060" cy="54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56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5FCBCE6-C427-756A-BC83-64C8ADAC8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00664"/>
            <a:ext cx="5702060" cy="558991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F751179-FAC4-C212-4FFF-1ECF8A71A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058" y="1069675"/>
            <a:ext cx="6064371" cy="543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84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757F08-3DDC-516F-E7FE-518F1546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66157"/>
            <a:ext cx="5702061" cy="55122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93E9B25-041C-0BA0-B7FE-3F46DAC58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349" y="966157"/>
            <a:ext cx="6179862" cy="551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48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406D61-B90B-F326-9167-C28E50D89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158"/>
            <a:ext cx="5814204" cy="564154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65859F6-E257-7B74-5AD0-CA940363C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721" y="1095555"/>
            <a:ext cx="5966129" cy="551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178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서류 작성 예시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D7BB10-011B-77A9-5F3A-D7D0A4668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" y="1017916"/>
            <a:ext cx="5584166" cy="55726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AA01E9-5D7D-A982-075B-9A667C8C6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361" y="1017916"/>
            <a:ext cx="6136730" cy="540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14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유형</a:t>
            </a:r>
            <a:r>
              <a:rPr lang="en-US" altLang="ko-KR" dirty="0"/>
              <a:t> 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BEB7BA8-21E2-EB97-D5CD-E3F2DD9BB9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2405413"/>
              </p:ext>
            </p:extLst>
          </p:nvPr>
        </p:nvGraphicFramePr>
        <p:xfrm>
          <a:off x="351775" y="1302589"/>
          <a:ext cx="11222966" cy="49021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39351">
                  <a:extLst>
                    <a:ext uri="{9D8B030D-6E8A-4147-A177-3AD203B41FA5}">
                      <a16:colId xmlns:a16="http://schemas.microsoft.com/office/drawing/2014/main" val="1657237939"/>
                    </a:ext>
                  </a:extLst>
                </a:gridCol>
                <a:gridCol w="6949700">
                  <a:extLst>
                    <a:ext uri="{9D8B030D-6E8A-4147-A177-3AD203B41FA5}">
                      <a16:colId xmlns:a16="http://schemas.microsoft.com/office/drawing/2014/main" val="2428865835"/>
                    </a:ext>
                  </a:extLst>
                </a:gridCol>
                <a:gridCol w="2133915">
                  <a:extLst>
                    <a:ext uri="{9D8B030D-6E8A-4147-A177-3AD203B41FA5}">
                      <a16:colId xmlns:a16="http://schemas.microsoft.com/office/drawing/2014/main" val="2594760473"/>
                    </a:ext>
                  </a:extLst>
                </a:gridCol>
              </a:tblGrid>
              <a:tr h="14047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일반형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전공분야와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관련하여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기업과의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연계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없이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교수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및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학생이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자율적으로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창의적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주체를결정하여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수행하는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과제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(각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전공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에서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팀프로젝트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종합설계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운영하는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과제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포함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宋体" panose="02010600030101010101" pitchFamily="2" charset="-122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300,000</a:t>
                      </a:r>
                      <a:r>
                        <a:rPr lang="ko-KR" altLang="en-US" dirty="0"/>
                        <a:t>원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1145490"/>
                  </a:ext>
                </a:extLst>
              </a:tr>
              <a:tr h="20742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기업연계형</a:t>
                      </a:r>
                      <a:endParaRPr lang="en-US" altLang="ko-KR" sz="3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산업체에서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문제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및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주제를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제시하고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캡스톤디자인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교과목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운영에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산업체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인사가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직접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참여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특강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,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멘토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등)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※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기업연계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기준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: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산학연계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교육협약서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,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수업계획서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산업체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명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및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연계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내용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포함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),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산학연계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교육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실적보고서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산업체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참여인사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활용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내용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포함</a:t>
                      </a:r>
                      <a:r>
                        <a:rPr kumimoji="0" lang="en-US" altLang="zh-CN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600,000</a:t>
                      </a:r>
                      <a:r>
                        <a:rPr lang="ko-KR" altLang="en-US" dirty="0"/>
                        <a:t>원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7737006"/>
                  </a:ext>
                </a:extLst>
              </a:tr>
              <a:tr h="13690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융합형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타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(부,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전공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학생과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연계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하여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캡스톤디자인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프로젝트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수행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(단,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동일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계열의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참여학생들이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강좌정원의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¾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초과할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없음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600,000</a:t>
                      </a:r>
                      <a:r>
                        <a:rPr lang="ko-KR" altLang="en-US" dirty="0"/>
                        <a:t>원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7214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78731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8. </a:t>
            </a:r>
            <a:r>
              <a:rPr lang="ko-KR" altLang="en-US" dirty="0"/>
              <a:t>환류체계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D0EC903-A50E-48AB-BCC4-398477D4D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808552"/>
              </p:ext>
            </p:extLst>
          </p:nvPr>
        </p:nvGraphicFramePr>
        <p:xfrm>
          <a:off x="334521" y="1625676"/>
          <a:ext cx="2198954" cy="1144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954">
                  <a:extLst>
                    <a:ext uri="{9D8B030D-6E8A-4147-A177-3AD203B41FA5}">
                      <a16:colId xmlns:a16="http://schemas.microsoft.com/office/drawing/2014/main" val="355086912"/>
                    </a:ext>
                  </a:extLst>
                </a:gridCol>
              </a:tblGrid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캡스톤디자인</a:t>
                      </a:r>
                      <a:r>
                        <a:rPr lang="ko-KR" altLang="en-US" dirty="0"/>
                        <a:t> 이수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69849"/>
                  </a:ext>
                </a:extLst>
              </a:tr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결과물 창출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576046"/>
                  </a:ext>
                </a:extLst>
              </a:tr>
            </a:tbl>
          </a:graphicData>
        </a:graphic>
      </p:graphicFrame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177E2898-96A3-4FD5-87F5-2D8B04966359}"/>
              </a:ext>
            </a:extLst>
          </p:cNvPr>
          <p:cNvSpPr/>
          <p:nvPr/>
        </p:nvSpPr>
        <p:spPr>
          <a:xfrm>
            <a:off x="2720329" y="1786855"/>
            <a:ext cx="1140902" cy="68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DF40032-5084-46E6-9105-04928A8FB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78075"/>
              </p:ext>
            </p:extLst>
          </p:nvPr>
        </p:nvGraphicFramePr>
        <p:xfrm>
          <a:off x="4048085" y="1640667"/>
          <a:ext cx="3162291" cy="1144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2291">
                  <a:extLst>
                    <a:ext uri="{9D8B030D-6E8A-4147-A177-3AD203B41FA5}">
                      <a16:colId xmlns:a16="http://schemas.microsoft.com/office/drawing/2014/main" val="355086912"/>
                    </a:ext>
                  </a:extLst>
                </a:gridCol>
              </a:tblGrid>
              <a:tr h="5042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현장실습 파견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69849"/>
                  </a:ext>
                </a:extLst>
              </a:tr>
              <a:tr h="5042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결과물을 통해 기업에 현장실습 파견 요청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576046"/>
                  </a:ext>
                </a:extLst>
              </a:tr>
            </a:tbl>
          </a:graphicData>
        </a:graphic>
      </p:graphicFrame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E6A1B51F-F8E4-4645-94D6-94400887E756}"/>
              </a:ext>
            </a:extLst>
          </p:cNvPr>
          <p:cNvSpPr/>
          <p:nvPr/>
        </p:nvSpPr>
        <p:spPr>
          <a:xfrm>
            <a:off x="7397230" y="1737250"/>
            <a:ext cx="1140902" cy="68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6D9475A-0927-4612-9D25-50F8FAEFD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782091"/>
              </p:ext>
            </p:extLst>
          </p:nvPr>
        </p:nvGraphicFramePr>
        <p:xfrm>
          <a:off x="8724985" y="1625675"/>
          <a:ext cx="3132494" cy="1144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494">
                  <a:extLst>
                    <a:ext uri="{9D8B030D-6E8A-4147-A177-3AD203B41FA5}">
                      <a16:colId xmlns:a16="http://schemas.microsoft.com/office/drawing/2014/main" val="355086912"/>
                    </a:ext>
                  </a:extLst>
                </a:gridCol>
              </a:tblGrid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취창업</a:t>
                      </a:r>
                      <a:r>
                        <a:rPr lang="ko-KR" altLang="en-US" dirty="0"/>
                        <a:t> 및 지식사업화 지원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69849"/>
                  </a:ext>
                </a:extLst>
              </a:tr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금액 및 신청 절차 지원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576046"/>
                  </a:ext>
                </a:extLst>
              </a:tr>
            </a:tbl>
          </a:graphicData>
        </a:graphic>
      </p:graphicFrame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040A45C-4125-4D4F-A0BF-CD3C9CA45ABB}"/>
              </a:ext>
            </a:extLst>
          </p:cNvPr>
          <p:cNvSpPr/>
          <p:nvPr/>
        </p:nvSpPr>
        <p:spPr>
          <a:xfrm rot="5400000">
            <a:off x="9737559" y="3131220"/>
            <a:ext cx="1140902" cy="68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9D511D7-A544-4D87-B6E8-115A16485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176142"/>
              </p:ext>
            </p:extLst>
          </p:nvPr>
        </p:nvGraphicFramePr>
        <p:xfrm>
          <a:off x="8724985" y="4180348"/>
          <a:ext cx="3132494" cy="1144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494">
                  <a:extLst>
                    <a:ext uri="{9D8B030D-6E8A-4147-A177-3AD203B41FA5}">
                      <a16:colId xmlns:a16="http://schemas.microsoft.com/office/drawing/2014/main" val="355086912"/>
                    </a:ext>
                  </a:extLst>
                </a:gridCol>
              </a:tblGrid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취창업</a:t>
                      </a:r>
                      <a:r>
                        <a:rPr lang="ko-KR" altLang="en-US" dirty="0"/>
                        <a:t> 성공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특허 등록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69849"/>
                  </a:ext>
                </a:extLst>
              </a:tr>
              <a:tr h="5721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취창업</a:t>
                      </a:r>
                      <a:r>
                        <a:rPr lang="ko-KR" altLang="en-US" dirty="0"/>
                        <a:t> 및 특허 출원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576046"/>
                  </a:ext>
                </a:extLst>
              </a:tr>
            </a:tbl>
          </a:graphicData>
        </a:graphic>
      </p:graphicFrame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44172C12-6887-4612-A33B-C3E70DFC002B}"/>
              </a:ext>
            </a:extLst>
          </p:cNvPr>
          <p:cNvSpPr/>
          <p:nvPr/>
        </p:nvSpPr>
        <p:spPr>
          <a:xfrm rot="10800000">
            <a:off x="7396658" y="4432854"/>
            <a:ext cx="1140902" cy="68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CA07D1C-0D1D-4A98-9B02-3FA92CED9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263013"/>
              </p:ext>
            </p:extLst>
          </p:nvPr>
        </p:nvGraphicFramePr>
        <p:xfrm>
          <a:off x="4048085" y="4180349"/>
          <a:ext cx="3132494" cy="1180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494">
                  <a:extLst>
                    <a:ext uri="{9D8B030D-6E8A-4147-A177-3AD203B41FA5}">
                      <a16:colId xmlns:a16="http://schemas.microsoft.com/office/drawing/2014/main" val="355086912"/>
                    </a:ext>
                  </a:extLst>
                </a:gridCol>
              </a:tblGrid>
              <a:tr h="5400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사업화 연계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69849"/>
                  </a:ext>
                </a:extLst>
              </a:tr>
              <a:tr h="6042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입학에서 졸업까지 산학연계 프로그램 이수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576046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7FE1664-9E15-46E0-97E2-A65E0C38E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010229"/>
              </p:ext>
            </p:extLst>
          </p:nvPr>
        </p:nvGraphicFramePr>
        <p:xfrm>
          <a:off x="406899" y="4116166"/>
          <a:ext cx="3062413" cy="1417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2413">
                  <a:extLst>
                    <a:ext uri="{9D8B030D-6E8A-4147-A177-3AD203B41FA5}">
                      <a16:colId xmlns:a16="http://schemas.microsoft.com/office/drawing/2014/main" val="1675093280"/>
                    </a:ext>
                  </a:extLst>
                </a:gridCol>
              </a:tblGrid>
              <a:tr h="14177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※ </a:t>
                      </a:r>
                      <a:r>
                        <a:rPr lang="ko-KR" altLang="en-US" sz="2000" dirty="0" err="1"/>
                        <a:t>캡스톤디자인은</a:t>
                      </a:r>
                      <a:r>
                        <a:rPr lang="ko-KR" altLang="en-US" sz="2000" dirty="0"/>
                        <a:t> 가장 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/>
                        <a:t>초석이 되는 전공 교과목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0591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8192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8982006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9. </a:t>
            </a:r>
            <a:r>
              <a:rPr lang="ko-KR" altLang="en-US" dirty="0"/>
              <a:t>안내 및 문의사항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ko-KR" altLang="en-US" sz="2400" dirty="0" err="1"/>
              <a:t>캡스톤디자인지원센터</a:t>
            </a:r>
            <a:r>
              <a:rPr lang="ko-KR" altLang="en-US" sz="2400" dirty="0"/>
              <a:t> 사무실 </a:t>
            </a:r>
            <a:r>
              <a:rPr lang="en-US" altLang="ko-KR" sz="2400" dirty="0"/>
              <a:t>: </a:t>
            </a:r>
            <a:r>
              <a:rPr lang="ko-KR" altLang="en-US" sz="2400" dirty="0"/>
              <a:t>평생교육원 </a:t>
            </a:r>
            <a:r>
              <a:rPr lang="en-US" altLang="ko-KR" sz="2400" dirty="0"/>
              <a:t>3</a:t>
            </a:r>
            <a:r>
              <a:rPr lang="ko-KR" altLang="en-US" sz="2400" dirty="0"/>
              <a:t>층 </a:t>
            </a:r>
            <a:r>
              <a:rPr lang="en-US" altLang="ko-KR" sz="2400" dirty="0"/>
              <a:t>LINC 3.0 </a:t>
            </a:r>
            <a:r>
              <a:rPr lang="ko-KR" altLang="en-US" sz="2400" dirty="0"/>
              <a:t>사업단 사무실</a:t>
            </a: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dirty="0"/>
              <a:t>링크사업단 홈페이지 </a:t>
            </a:r>
            <a:r>
              <a:rPr lang="en-US" altLang="ko-KR" sz="2400" dirty="0"/>
              <a:t>: linc.hannam.ac.kr</a:t>
            </a:r>
          </a:p>
          <a:p>
            <a:pPr>
              <a:buFontTx/>
              <a:buChar char="-"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dirty="0"/>
              <a:t>이메일 </a:t>
            </a:r>
            <a:r>
              <a:rPr lang="en-US" altLang="ko-KR" sz="2400" dirty="0"/>
              <a:t>: </a:t>
            </a:r>
            <a:r>
              <a:rPr lang="en-US" altLang="ko-KR" sz="2400" dirty="0">
                <a:hlinkClick r:id="rId2"/>
              </a:rPr>
              <a:t>smsr123@hnu.kr</a:t>
            </a: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dirty="0"/>
              <a:t>연락처</a:t>
            </a:r>
            <a:r>
              <a:rPr lang="en-US" altLang="ko-KR" sz="2400" dirty="0"/>
              <a:t> : 042-629-5762(</a:t>
            </a:r>
            <a:r>
              <a:rPr lang="ko-KR" altLang="en-US" sz="2400" dirty="0"/>
              <a:t>김선민 연구원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r>
              <a:rPr lang="en-US" altLang="ko-KR" sz="2400" dirty="0"/>
              <a:t>             042-629-5754(</a:t>
            </a:r>
            <a:r>
              <a:rPr lang="ko-KR" altLang="en-US" sz="2400" dirty="0"/>
              <a:t>장순애 교수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dirty="0"/>
              <a:t>오픈채팅 비밀번호 </a:t>
            </a:r>
            <a:r>
              <a:rPr lang="en-US" altLang="ko-KR" sz="2400" dirty="0"/>
              <a:t>: 5762</a:t>
            </a:r>
          </a:p>
          <a:p>
            <a:pPr marL="0" indent="0">
              <a:buNone/>
            </a:pP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b="1" dirty="0" err="1"/>
              <a:t>고창룡</a:t>
            </a:r>
            <a:r>
              <a:rPr lang="ko-KR" altLang="en-US" sz="2400" b="1" dirty="0"/>
              <a:t> 교수님 </a:t>
            </a:r>
            <a:r>
              <a:rPr lang="ko-KR" altLang="en-US" sz="2400" b="1" dirty="0" err="1"/>
              <a:t>캡스톤디자인</a:t>
            </a:r>
            <a:r>
              <a:rPr lang="ko-KR" altLang="en-US" sz="2400" b="1" dirty="0"/>
              <a:t> 수업 듣는 학생은 </a:t>
            </a:r>
            <a:endParaRPr lang="en-US" altLang="ko-KR" sz="2400" b="1" dirty="0"/>
          </a:p>
          <a:p>
            <a:pPr marL="0" indent="0">
              <a:buNone/>
            </a:pPr>
            <a:r>
              <a:rPr lang="ko-KR" altLang="en-US" sz="2400" b="1" dirty="0"/>
              <a:t>  퇴실하면서 설명회 </a:t>
            </a:r>
            <a:r>
              <a:rPr lang="ko-KR" altLang="en-US" sz="2400" b="1" dirty="0" err="1"/>
              <a:t>참석증</a:t>
            </a:r>
            <a:r>
              <a:rPr lang="ko-KR" altLang="en-US" sz="2400" b="1" dirty="0"/>
              <a:t> 받아가세요</a:t>
            </a:r>
            <a:r>
              <a:rPr lang="en-US" altLang="ko-KR" sz="2400" b="1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91FF29-F5F0-8CB7-EE50-5AA2AA378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572" y="1785535"/>
            <a:ext cx="3551208" cy="35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672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C1452C9-3981-D8E8-30EB-BD3B629BFD36}"/>
              </a:ext>
            </a:extLst>
          </p:cNvPr>
          <p:cNvSpPr txBox="1">
            <a:spLocks/>
          </p:cNvSpPr>
          <p:nvPr/>
        </p:nvSpPr>
        <p:spPr>
          <a:xfrm>
            <a:off x="984847" y="1809958"/>
            <a:ext cx="10515600" cy="3945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감사합니다</a:t>
            </a:r>
            <a:endParaRPr kumimoji="0" lang="en-US" altLang="ko-KR" sz="8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ko-KR" sz="8000" b="1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Q&amp;A</a:t>
            </a:r>
            <a:endParaRPr kumimoji="0" lang="ko-KR" altLang="en-US" sz="8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8250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유형</a:t>
            </a:r>
            <a:r>
              <a:rPr lang="en-US" altLang="ko-KR" dirty="0"/>
              <a:t> 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BEB7BA8-21E2-EB97-D5CD-E3F2DD9BB9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3397484"/>
              </p:ext>
            </p:extLst>
          </p:nvPr>
        </p:nvGraphicFramePr>
        <p:xfrm>
          <a:off x="351775" y="1345721"/>
          <a:ext cx="11222966" cy="46496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39351">
                  <a:extLst>
                    <a:ext uri="{9D8B030D-6E8A-4147-A177-3AD203B41FA5}">
                      <a16:colId xmlns:a16="http://schemas.microsoft.com/office/drawing/2014/main" val="1657237939"/>
                    </a:ext>
                  </a:extLst>
                </a:gridCol>
                <a:gridCol w="6949700">
                  <a:extLst>
                    <a:ext uri="{9D8B030D-6E8A-4147-A177-3AD203B41FA5}">
                      <a16:colId xmlns:a16="http://schemas.microsoft.com/office/drawing/2014/main" val="2428865835"/>
                    </a:ext>
                  </a:extLst>
                </a:gridCol>
                <a:gridCol w="2133915">
                  <a:extLst>
                    <a:ext uri="{9D8B030D-6E8A-4147-A177-3AD203B41FA5}">
                      <a16:colId xmlns:a16="http://schemas.microsoft.com/office/drawing/2014/main" val="2594760473"/>
                    </a:ext>
                  </a:extLst>
                </a:gridCol>
              </a:tblGrid>
              <a:tr h="2427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000" b="1" dirty="0"/>
                        <a:t>기업</a:t>
                      </a:r>
                      <a:r>
                        <a:rPr lang="en-US" altLang="ko-KR" sz="3000" b="1" dirty="0"/>
                        <a:t>&amp;</a:t>
                      </a:r>
                      <a:r>
                        <a:rPr lang="ko-KR" altLang="en-US" sz="3000" b="1" dirty="0"/>
                        <a:t>융합형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산업체에서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문제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및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주제를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제시하고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타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(부,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전공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학생과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연계하여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캡스톤디자인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프로젝트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수행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(단,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동일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계열의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참여학생들이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강좌정원의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¾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초과할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없음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800,000</a:t>
                      </a:r>
                      <a:r>
                        <a:rPr lang="ko-KR" altLang="en-US" dirty="0"/>
                        <a:t>원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1142765"/>
                  </a:ext>
                </a:extLst>
              </a:tr>
              <a:tr h="22225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글로벌형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</a:rPr>
                        <a:t>	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캡스톤디자인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수행과제를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국외대학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및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외국기업과</a:t>
                      </a:r>
                      <a:r>
                        <a:rPr kumimoji="0" lang="en-US" altLang="zh-CN" sz="2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연계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하여</a:t>
                      </a:r>
                      <a:r>
                        <a:rPr kumimoji="0" lang="en-US" altLang="zh-C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수행</a:t>
                      </a:r>
                      <a:endParaRPr kumimoji="0" lang="en-US" altLang="zh-CN" sz="2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宋体" panose="02010600030101010101" pitchFamily="2" charset="-122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800,000</a:t>
                      </a:r>
                      <a:r>
                        <a:rPr lang="ko-KR" altLang="en-US" dirty="0"/>
                        <a:t>원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0624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8228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2022-2</a:t>
            </a:r>
            <a:r>
              <a:rPr lang="ko-KR" altLang="en-US" dirty="0"/>
              <a:t>학기 주요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DF276-1976-4504-8BA8-333A5A386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21" y="1161391"/>
            <a:ext cx="11699326" cy="5334300"/>
          </a:xfrm>
        </p:spPr>
        <p:txBody>
          <a:bodyPr/>
          <a:lstStyle/>
          <a:p>
            <a:pPr>
              <a:buFontTx/>
              <a:buChar char="-"/>
            </a:pPr>
            <a:r>
              <a:rPr lang="ko-KR" altLang="en-US" dirty="0"/>
              <a:t>학생 설명회 </a:t>
            </a:r>
            <a:r>
              <a:rPr lang="en-US" altLang="ko-KR" dirty="0"/>
              <a:t>: 2022.09.14(</a:t>
            </a:r>
            <a:r>
              <a:rPr lang="ko-KR" altLang="en-US" dirty="0"/>
              <a:t>수</a:t>
            </a:r>
            <a:r>
              <a:rPr lang="en-US" altLang="ko-KR" dirty="0"/>
              <a:t>) 12:00~13:00 56</a:t>
            </a:r>
            <a:r>
              <a:rPr lang="ko-KR" altLang="en-US" dirty="0" err="1"/>
              <a:t>주년기념관</a:t>
            </a:r>
            <a:r>
              <a:rPr lang="ko-KR" altLang="en-US" dirty="0"/>
              <a:t> </a:t>
            </a:r>
            <a:r>
              <a:rPr lang="ko-KR" altLang="en-US" dirty="0" err="1"/>
              <a:t>서의필홀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2022.09.15(</a:t>
            </a:r>
            <a:r>
              <a:rPr lang="ko-KR" altLang="en-US" dirty="0"/>
              <a:t>목</a:t>
            </a:r>
            <a:r>
              <a:rPr lang="en-US" altLang="ko-KR" dirty="0"/>
              <a:t>) 18:00~19:00 56</a:t>
            </a:r>
            <a:r>
              <a:rPr lang="ko-KR" altLang="en-US" dirty="0" err="1"/>
              <a:t>주년기념관</a:t>
            </a:r>
            <a:r>
              <a:rPr lang="ko-KR" altLang="en-US" dirty="0"/>
              <a:t> 중회의실</a:t>
            </a:r>
            <a:endParaRPr lang="en-US" altLang="ko-KR" dirty="0"/>
          </a:p>
          <a:p>
            <a:pPr marL="0" indent="0" algn="ctr">
              <a:buNone/>
            </a:pPr>
            <a:r>
              <a:rPr lang="en-US" altLang="ko-KR" sz="2000" dirty="0"/>
              <a:t>※ </a:t>
            </a:r>
            <a:r>
              <a:rPr lang="ko-KR" altLang="en-US" sz="2000" dirty="0"/>
              <a:t>학생 설명회는 꼭 참여 해주시기 바랍니다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지원 신청서 제출 </a:t>
            </a:r>
            <a:r>
              <a:rPr lang="en-US" altLang="ko-KR" dirty="0"/>
              <a:t>: 2022.09.16(</a:t>
            </a:r>
            <a:r>
              <a:rPr lang="ko-KR" altLang="en-US" dirty="0"/>
              <a:t>금</a:t>
            </a:r>
            <a:r>
              <a:rPr lang="en-US" altLang="ko-KR" dirty="0"/>
              <a:t>) ~ 2022.09.30(</a:t>
            </a:r>
            <a:r>
              <a:rPr lang="ko-KR" altLang="en-US" dirty="0"/>
              <a:t>금</a:t>
            </a:r>
            <a:r>
              <a:rPr lang="en-US" altLang="ko-KR" dirty="0"/>
              <a:t>) </a:t>
            </a:r>
            <a:r>
              <a:rPr lang="ko-KR" altLang="en-US" dirty="0"/>
              <a:t>까지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지원금 사용 기간 </a:t>
            </a:r>
            <a:r>
              <a:rPr lang="en-US" altLang="ko-KR" dirty="0"/>
              <a:t>: 2022.09.16(</a:t>
            </a:r>
            <a:r>
              <a:rPr lang="ko-KR" altLang="en-US" dirty="0"/>
              <a:t>금</a:t>
            </a:r>
            <a:r>
              <a:rPr lang="en-US" altLang="ko-KR" dirty="0"/>
              <a:t>) ~ 2022.12.09(</a:t>
            </a:r>
            <a:r>
              <a:rPr lang="ko-KR" altLang="en-US" dirty="0"/>
              <a:t>금</a:t>
            </a:r>
            <a:r>
              <a:rPr lang="en-US" altLang="ko-KR" dirty="0"/>
              <a:t>) </a:t>
            </a:r>
            <a:r>
              <a:rPr lang="ko-KR" altLang="en-US" dirty="0"/>
              <a:t>까지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결과 보고서 제출 기간 </a:t>
            </a:r>
            <a:r>
              <a:rPr lang="en-US" altLang="ko-KR" dirty="0"/>
              <a:t>: 2022.12.16(</a:t>
            </a:r>
            <a:r>
              <a:rPr lang="ko-KR" altLang="en-US" dirty="0"/>
              <a:t>금</a:t>
            </a:r>
            <a:r>
              <a:rPr lang="en-US" altLang="ko-KR" dirty="0"/>
              <a:t>) </a:t>
            </a:r>
            <a:r>
              <a:rPr lang="ko-KR" altLang="en-US" dirty="0"/>
              <a:t>까지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858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지원금 항목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DA4D7853-BE90-1795-32DC-D322F3074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6632829"/>
              </p:ext>
            </p:extLst>
          </p:nvPr>
        </p:nvGraphicFramePr>
        <p:xfrm>
          <a:off x="351775" y="1302588"/>
          <a:ext cx="11276634" cy="50151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4006">
                  <a:extLst>
                    <a:ext uri="{9D8B030D-6E8A-4147-A177-3AD203B41FA5}">
                      <a16:colId xmlns:a16="http://schemas.microsoft.com/office/drawing/2014/main" val="1657237939"/>
                    </a:ext>
                  </a:extLst>
                </a:gridCol>
                <a:gridCol w="1966823">
                  <a:extLst>
                    <a:ext uri="{9D8B030D-6E8A-4147-A177-3AD203B41FA5}">
                      <a16:colId xmlns:a16="http://schemas.microsoft.com/office/drawing/2014/main" val="2428865835"/>
                    </a:ext>
                  </a:extLst>
                </a:gridCol>
                <a:gridCol w="4188904">
                  <a:extLst>
                    <a:ext uri="{9D8B030D-6E8A-4147-A177-3AD203B41FA5}">
                      <a16:colId xmlns:a16="http://schemas.microsoft.com/office/drawing/2014/main" val="1395415648"/>
                    </a:ext>
                  </a:extLst>
                </a:gridCol>
                <a:gridCol w="2996901">
                  <a:extLst>
                    <a:ext uri="{9D8B030D-6E8A-4147-A177-3AD203B41FA5}">
                      <a16:colId xmlns:a16="http://schemas.microsoft.com/office/drawing/2014/main" val="2594760473"/>
                    </a:ext>
                  </a:extLst>
                </a:gridCol>
              </a:tblGrid>
              <a:tr h="2254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재료비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과제수행 관련 소모성 재료 또는 시제품 제작용 소모품 부품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개인에 귀속 될 수 있는 물품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토너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그래픽카드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HDD, USB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등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컴퓨터 관련 물품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시판되는 완제품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의류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가방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화장품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휴대폰 케이스 등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그대로 결과물로 제출한 경우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기자재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장비수리비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공간임대비 등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사무용품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문구류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), S/W,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폰트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이미지 등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 수행과 무관한 재료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예산 마감 시점의 지원금 소진을 위한 사용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r>
                        <a:rPr lang="ko-KR" altLang="en-US" sz="1800" b="1" dirty="0"/>
                        <a:t>신청 서류 </a:t>
                      </a:r>
                      <a:r>
                        <a:rPr lang="en-US" altLang="ko-KR" sz="1800" dirty="0"/>
                        <a:t>: </a:t>
                      </a:r>
                      <a:r>
                        <a:rPr lang="ko-KR" altLang="en-US" sz="1800" dirty="0"/>
                        <a:t>지원금 사용 신청서</a:t>
                      </a:r>
                      <a:r>
                        <a:rPr lang="en-US" altLang="ko-KR" sz="1800" dirty="0"/>
                        <a:t>, </a:t>
                      </a:r>
                      <a:r>
                        <a:rPr lang="ko-KR" altLang="en-US" sz="1800" dirty="0"/>
                        <a:t>견적서</a:t>
                      </a:r>
                      <a:endParaRPr lang="en-US" altLang="ko-KR" sz="1800" dirty="0"/>
                    </a:p>
                    <a:p>
                      <a:pPr algn="l" latinLnBrk="1"/>
                      <a:endParaRPr lang="en-US" altLang="ko-KR" sz="1800" dirty="0"/>
                    </a:p>
                    <a:p>
                      <a:pPr algn="l" latinLnBrk="1"/>
                      <a:r>
                        <a:rPr lang="ko-KR" altLang="en-US" sz="1800" b="1" dirty="0"/>
                        <a:t>정산서류</a:t>
                      </a:r>
                      <a:r>
                        <a:rPr lang="ko-KR" altLang="en-US" sz="1800" dirty="0"/>
                        <a:t> </a:t>
                      </a:r>
                      <a:endParaRPr lang="en-US" altLang="ko-KR" sz="1800" dirty="0"/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800" dirty="0"/>
                        <a:t>카드영수증</a:t>
                      </a:r>
                      <a:r>
                        <a:rPr lang="en-US" altLang="ko-KR" sz="1800" dirty="0"/>
                        <a:t> or </a:t>
                      </a:r>
                      <a:r>
                        <a:rPr lang="ko-KR" altLang="en-US" sz="1800" dirty="0"/>
                        <a:t>세금계산</a:t>
                      </a:r>
                      <a:endParaRPr lang="en-US" altLang="ko-KR" sz="1800" dirty="0"/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800" dirty="0"/>
                        <a:t>거래명세서</a:t>
                      </a:r>
                      <a:endParaRPr lang="en-US" altLang="ko-KR" sz="1800" dirty="0"/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800" dirty="0"/>
                        <a:t>검수사진</a:t>
                      </a:r>
                      <a:endParaRPr lang="en-US" altLang="ko-KR" sz="1800" dirty="0"/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sz="18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kumimoji="0" lang="en-US" altLang="zh-CN" sz="1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※ </a:t>
                      </a:r>
                      <a:r>
                        <a:rPr kumimoji="0" lang="ko-KR" altLang="en-US" sz="1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견적서 날짜와 거래명세서 날짜를 다르게 받아야 함</a:t>
                      </a:r>
                      <a:endParaRPr kumimoji="0" lang="en-US" altLang="ko-KR" sz="1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宋体" panose="02010600030101010101" pitchFamily="2" charset="-122"/>
                        <a:cs typeface="Bradley Hand ITC" pitchFamily="18" charset="0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Ex) 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카드 계산을 </a:t>
                      </a:r>
                      <a:r>
                        <a:rPr kumimoji="0" lang="en-US" altLang="ko-KR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9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월 </a:t>
                      </a:r>
                      <a:r>
                        <a:rPr kumimoji="0" lang="en-US" altLang="ko-KR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23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일로 했다면 거래명세서도 </a:t>
                      </a:r>
                      <a:r>
                        <a:rPr kumimoji="0" lang="en-US" altLang="ko-KR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9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월 </a:t>
                      </a:r>
                      <a:r>
                        <a:rPr kumimoji="0" lang="en-US" altLang="ko-KR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23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일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 날짜로 받아야 함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,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견적서는 위의 날짜보다 </a:t>
                      </a:r>
                      <a:r>
                        <a:rPr kumimoji="0" lang="en-US" altLang="ko-KR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2~3</a:t>
                      </a:r>
                      <a:r>
                        <a:rPr kumimoji="0" lang="ko-KR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宋体" panose="02010600030101010101" pitchFamily="2" charset="-122"/>
                          <a:cs typeface="Bradley Hand ITC" pitchFamily="18" charset="0"/>
                        </a:rPr>
                        <a:t>일 빠른 날짜로 입력</a:t>
                      </a:r>
                      <a:endParaRPr lang="en-US" altLang="ko-KR" sz="1800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1145490"/>
                  </a:ext>
                </a:extLst>
              </a:tr>
              <a:tr h="10062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문헌구입비</a:t>
                      </a:r>
                      <a:endParaRPr lang="en-US" altLang="ko-KR" sz="3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과제와 관련 있는 참고 도서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동일 문헌은 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2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권 이상 구입 불가</a:t>
                      </a:r>
                      <a:endParaRPr kumimoji="0" lang="en-US" altLang="ko-KR" sz="1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불가 문헌 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수업용 교재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문제집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수험서 등</a:t>
                      </a:r>
                      <a:endParaRPr kumimoji="0" lang="en-US" altLang="ko-KR" sz="1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과제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/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학기 종료 후 센터에 반납 필수</a:t>
                      </a:r>
                      <a:endParaRPr kumimoji="0" lang="en-US" altLang="zh-CN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7737006"/>
                  </a:ext>
                </a:extLst>
              </a:tr>
              <a:tr h="1754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인쇄</a:t>
                      </a:r>
                      <a:r>
                        <a:rPr lang="en-US" altLang="ko-KR" sz="3000" b="1" dirty="0"/>
                        <a:t>/</a:t>
                      </a:r>
                      <a:r>
                        <a:rPr lang="ko-KR" altLang="en-US" sz="3000" b="1" dirty="0"/>
                        <a:t>제본</a:t>
                      </a:r>
                      <a:r>
                        <a:rPr lang="en-US" altLang="ko-KR" sz="3000" b="1" dirty="0"/>
                        <a:t>/</a:t>
                      </a:r>
                      <a:r>
                        <a:rPr lang="ko-KR" altLang="en-US" sz="3000" b="1" dirty="0" err="1"/>
                        <a:t>복사비</a:t>
                      </a:r>
                      <a:endParaRPr lang="ko-KR" altLang="en-US" sz="3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과제와 관련 있는 인쇄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복사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팜플렛 제작 등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인쇄물 사진 필수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내용 및 페이지 확인 가능해야 함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출력물 사진을 찍지 않은 채 공모전에 제출 혹은 교수님께 제출하여 사진이 없는 경우 환수 조치</a:t>
                      </a:r>
                      <a:endParaRPr kumimoji="0" lang="en-US" altLang="ko-KR" sz="1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팜플렛 제작 시 반드시 센터에 </a:t>
                      </a:r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권 제출</a:t>
                      </a:r>
                      <a:endParaRPr kumimoji="0" lang="en-US" altLang="zh-CN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7214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2455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지원금 항목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DA4D7853-BE90-1795-32DC-D322F3074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4898375"/>
              </p:ext>
            </p:extLst>
          </p:nvPr>
        </p:nvGraphicFramePr>
        <p:xfrm>
          <a:off x="351775" y="1302590"/>
          <a:ext cx="11276634" cy="51118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4006">
                  <a:extLst>
                    <a:ext uri="{9D8B030D-6E8A-4147-A177-3AD203B41FA5}">
                      <a16:colId xmlns:a16="http://schemas.microsoft.com/office/drawing/2014/main" val="1657237939"/>
                    </a:ext>
                  </a:extLst>
                </a:gridCol>
                <a:gridCol w="1682151">
                  <a:extLst>
                    <a:ext uri="{9D8B030D-6E8A-4147-A177-3AD203B41FA5}">
                      <a16:colId xmlns:a16="http://schemas.microsoft.com/office/drawing/2014/main" val="2428865835"/>
                    </a:ext>
                  </a:extLst>
                </a:gridCol>
                <a:gridCol w="4473576">
                  <a:extLst>
                    <a:ext uri="{9D8B030D-6E8A-4147-A177-3AD203B41FA5}">
                      <a16:colId xmlns:a16="http://schemas.microsoft.com/office/drawing/2014/main" val="1395415648"/>
                    </a:ext>
                  </a:extLst>
                </a:gridCol>
                <a:gridCol w="2996901">
                  <a:extLst>
                    <a:ext uri="{9D8B030D-6E8A-4147-A177-3AD203B41FA5}">
                      <a16:colId xmlns:a16="http://schemas.microsoft.com/office/drawing/2014/main" val="2594760473"/>
                    </a:ext>
                  </a:extLst>
                </a:gridCol>
              </a:tblGrid>
              <a:tr h="11814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외주가공비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자체가공이 어려운 제작을 위한 외주가공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개인 거래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사업자등록 업체 와의 거래만 인정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카드 또는 세금계산서 발행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시장 근처 등 사업자 등록이 없는 사업장 가공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latin typeface="+mn-lt"/>
                        </a:rPr>
                        <a:t>지원금 사용 신청서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외주가공신청서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도면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견적서</a:t>
                      </a:r>
                      <a:endParaRPr lang="en-US" altLang="ko-KR" sz="1400" b="0" dirty="0">
                        <a:latin typeface="+mn-lt"/>
                      </a:endParaRPr>
                    </a:p>
                    <a:p>
                      <a:pPr algn="l" latinLnBrk="1"/>
                      <a:r>
                        <a:rPr lang="ko-KR" altLang="en-US" sz="1400" b="0" dirty="0">
                          <a:latin typeface="+mn-lt"/>
                        </a:rPr>
                        <a:t>카드 영수증</a:t>
                      </a:r>
                      <a:r>
                        <a:rPr lang="en-US" altLang="ko-KR" sz="1400" b="0" dirty="0">
                          <a:latin typeface="+mn-lt"/>
                        </a:rPr>
                        <a:t>(or</a:t>
                      </a:r>
                      <a:r>
                        <a:rPr lang="ko-KR" altLang="en-US" sz="1400" b="0" dirty="0">
                          <a:latin typeface="+mn-lt"/>
                        </a:rPr>
                        <a:t>세금계산서</a:t>
                      </a:r>
                      <a:r>
                        <a:rPr lang="en-US" altLang="ko-KR" sz="1400" b="0" dirty="0">
                          <a:latin typeface="+mn-lt"/>
                        </a:rPr>
                        <a:t>), </a:t>
                      </a:r>
                      <a:r>
                        <a:rPr lang="ko-KR" altLang="en-US" sz="1400" b="0" dirty="0">
                          <a:latin typeface="+mn-lt"/>
                        </a:rPr>
                        <a:t>거래명세서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검수사진</a:t>
                      </a:r>
                      <a:endParaRPr lang="en-US" altLang="ko-KR" sz="1400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1145490"/>
                  </a:ext>
                </a:extLst>
              </a:tr>
              <a:tr h="26992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회의비</a:t>
                      </a:r>
                      <a:endParaRPr lang="en-US" altLang="ko-KR" sz="3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회의 관련 식대 혹은 </a:t>
                      </a:r>
                      <a:r>
                        <a:rPr kumimoji="0" lang="ko-KR" altLang="en-US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다과비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인당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만원 이내 집행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회에 식비와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다과비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 동시 집행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회의 인원과 메뉴 개수가 일치하여야 함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21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시 이후 결제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주말 및 공휴일 회의비 집행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유흥업소 결제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주류 이용 금지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학교 근처 음식점 이용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회의장소와 근거리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회의사진증빙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수업사진금지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회의인원 모두 사진에 등재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맑은 고딕" pitchFamily="18" charset="0"/>
                        </a:rPr>
                        <a:t>)</a:t>
                      </a:r>
                      <a:endParaRPr kumimoji="0" lang="en-US" altLang="zh-CN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맑은 고딕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지원금 사용 신청서</a:t>
                      </a:r>
                      <a:endParaRPr lang="en-US" altLang="ko-KR" sz="1400" b="0" dirty="0"/>
                    </a:p>
                    <a:p>
                      <a:pPr algn="ctr" latinLnBrk="1"/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회의록</a:t>
                      </a:r>
                      <a:r>
                        <a:rPr lang="en-US" altLang="ko-KR" sz="1400" b="0" dirty="0"/>
                        <a:t>(</a:t>
                      </a:r>
                      <a:r>
                        <a:rPr lang="ko-KR" altLang="en-US" sz="1400" b="0" dirty="0"/>
                        <a:t>서명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사진 포함</a:t>
                      </a:r>
                      <a:r>
                        <a:rPr lang="en-US" altLang="ko-KR" sz="1400" b="0" dirty="0"/>
                        <a:t>), </a:t>
                      </a:r>
                      <a:r>
                        <a:rPr lang="ko-KR" altLang="en-US" sz="1400" b="0" dirty="0"/>
                        <a:t>영수증</a:t>
                      </a:r>
                      <a:r>
                        <a:rPr lang="en-US" altLang="ko-KR" sz="1400" b="0" dirty="0"/>
                        <a:t>(</a:t>
                      </a:r>
                      <a:r>
                        <a:rPr lang="ko-KR" altLang="en-US" sz="1400" b="0" dirty="0"/>
                        <a:t>메뉴 및 수량 표시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없는 경우 간이영수증 별첨</a:t>
                      </a:r>
                      <a:r>
                        <a:rPr lang="en-US" altLang="ko-KR" sz="1400" b="0" dirty="0"/>
                        <a:t>)</a:t>
                      </a:r>
                    </a:p>
                    <a:p>
                      <a:pPr algn="ctr" latinLnBrk="1"/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1" dirty="0"/>
                        <a:t>회의비는 팀당 </a:t>
                      </a:r>
                      <a:r>
                        <a:rPr lang="en-US" altLang="ko-KR" sz="1400" b="1" dirty="0"/>
                        <a:t>100,000</a:t>
                      </a:r>
                      <a:r>
                        <a:rPr lang="ko-KR" altLang="en-US" sz="1400" b="1" dirty="0"/>
                        <a:t>원 이내</a:t>
                      </a:r>
                      <a:endParaRPr lang="en-US" altLang="ko-KR" sz="1400" b="1" dirty="0"/>
                    </a:p>
                    <a:p>
                      <a:pPr algn="ctr" latinLnBrk="1"/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1" dirty="0"/>
                        <a:t>문과대</a:t>
                      </a:r>
                      <a:r>
                        <a:rPr lang="en-US" altLang="ko-KR" sz="1400" b="1" dirty="0"/>
                        <a:t>, </a:t>
                      </a:r>
                      <a:r>
                        <a:rPr lang="ko-KR" altLang="en-US" sz="1400" b="1" dirty="0"/>
                        <a:t>경상대 </a:t>
                      </a:r>
                      <a:r>
                        <a:rPr lang="ko-KR" altLang="en-US" sz="1400" b="1" dirty="0" err="1"/>
                        <a:t>캡스톤디자인</a:t>
                      </a:r>
                      <a:r>
                        <a:rPr lang="ko-KR" altLang="en-US" sz="1400" b="1" dirty="0"/>
                        <a:t> 과목에 한하여 회의비 </a:t>
                      </a:r>
                      <a:r>
                        <a:rPr lang="en-US" altLang="ko-KR" sz="1400" b="1" dirty="0"/>
                        <a:t>150,000</a:t>
                      </a:r>
                      <a:r>
                        <a:rPr lang="ko-KR" altLang="en-US" sz="1400" b="1" dirty="0"/>
                        <a:t>원 사용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7737006"/>
                  </a:ext>
                </a:extLst>
              </a:tr>
              <a:tr h="12312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전문가 </a:t>
                      </a:r>
                      <a:endParaRPr lang="en-US" altLang="ko-KR" sz="3000" b="1" dirty="0"/>
                    </a:p>
                    <a:p>
                      <a:pPr algn="ctr" latinLnBrk="1"/>
                      <a:r>
                        <a:rPr lang="ko-KR" altLang="en-US" sz="3000" b="1" dirty="0" err="1"/>
                        <a:t>활용비</a:t>
                      </a:r>
                      <a:endParaRPr lang="ko-KR" altLang="en-US" sz="3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과제와 관련 있는 전문가 자문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멘토링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컨설팅 등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회당 최소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2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시간 이상 진행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최대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200,000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원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시간당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50,000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원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5400" algn="l"/>
                          <a:tab pos="508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대학원생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지도교수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교내교수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자문비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지급 불가</a:t>
                      </a:r>
                      <a:endParaRPr kumimoji="0" lang="en-US" altLang="zh-CN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지원금 사용 신청서</a:t>
                      </a:r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전문가활용 경비지출청구서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이력서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개인정보동의서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 err="1"/>
                        <a:t>캡스톤디자인</a:t>
                      </a:r>
                      <a:r>
                        <a:rPr lang="ko-KR" altLang="en-US" sz="1400" b="0" dirty="0"/>
                        <a:t> 자문</a:t>
                      </a:r>
                      <a:r>
                        <a:rPr lang="en-US" altLang="ko-KR" sz="1400" b="0" dirty="0"/>
                        <a:t>/</a:t>
                      </a:r>
                      <a:r>
                        <a:rPr lang="ko-KR" altLang="en-US" sz="1400" b="0" dirty="0"/>
                        <a:t>지도 결과보고서</a:t>
                      </a:r>
                      <a:r>
                        <a:rPr lang="en-US" altLang="ko-KR" sz="1400" b="0" dirty="0"/>
                        <a:t>(</a:t>
                      </a:r>
                      <a:r>
                        <a:rPr lang="ko-KR" altLang="en-US" sz="1400" b="0" dirty="0"/>
                        <a:t>사진 포함</a:t>
                      </a:r>
                      <a:r>
                        <a:rPr lang="en-US" altLang="ko-KR" sz="1400" b="0" dirty="0"/>
                        <a:t>)</a:t>
                      </a:r>
                      <a:endParaRPr lang="ko-KR" altLang="en-US" sz="14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7214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8551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7E02D-2196-45CF-8EC4-CDFF4AFB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75" y="80276"/>
            <a:ext cx="7615334" cy="6611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지원금 항목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DA4D7853-BE90-1795-32DC-D322F3074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0982306"/>
              </p:ext>
            </p:extLst>
          </p:nvPr>
        </p:nvGraphicFramePr>
        <p:xfrm>
          <a:off x="351775" y="1302590"/>
          <a:ext cx="11276634" cy="37783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4006">
                  <a:extLst>
                    <a:ext uri="{9D8B030D-6E8A-4147-A177-3AD203B41FA5}">
                      <a16:colId xmlns:a16="http://schemas.microsoft.com/office/drawing/2014/main" val="1657237939"/>
                    </a:ext>
                  </a:extLst>
                </a:gridCol>
                <a:gridCol w="1682151">
                  <a:extLst>
                    <a:ext uri="{9D8B030D-6E8A-4147-A177-3AD203B41FA5}">
                      <a16:colId xmlns:a16="http://schemas.microsoft.com/office/drawing/2014/main" val="2428865835"/>
                    </a:ext>
                  </a:extLst>
                </a:gridCol>
                <a:gridCol w="4473576">
                  <a:extLst>
                    <a:ext uri="{9D8B030D-6E8A-4147-A177-3AD203B41FA5}">
                      <a16:colId xmlns:a16="http://schemas.microsoft.com/office/drawing/2014/main" val="1395415648"/>
                    </a:ext>
                  </a:extLst>
                </a:gridCol>
                <a:gridCol w="2996901">
                  <a:extLst>
                    <a:ext uri="{9D8B030D-6E8A-4147-A177-3AD203B41FA5}">
                      <a16:colId xmlns:a16="http://schemas.microsoft.com/office/drawing/2014/main" val="2594760473"/>
                    </a:ext>
                  </a:extLst>
                </a:gridCol>
              </a:tblGrid>
              <a:tr h="37783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000" b="1" dirty="0"/>
                        <a:t>출장비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 수행과 연계한 현장조사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업체방문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행사 참여 등</a:t>
                      </a:r>
                      <a:endParaRPr kumimoji="0" lang="en-US" altLang="zh-C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관내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대전시내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출장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교통비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10,000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원 이내 실비 지급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영수증 첨부 시 택시비 지급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단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시내버스 지하철 지원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관외 출장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기차 이용 시  특실 지원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버스 이용 시 프리미엄등급 지원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이용 시 차액 차감 지원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),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자차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및 렌터카 지원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식비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일 기준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인당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10,000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원 이내 실비 지급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영수증 첨부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전시회 및 박람회 등 참가의 경우 관련 안내자료 제출 필수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입장권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구매시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사진 첨부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단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과제와 반드시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연광성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단순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관광성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 불가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이 있어야 함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교수 출장비 지급 불가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165100" algn="l"/>
                          <a:tab pos="3937000" algn="l"/>
                        </a:tabLst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숙박비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카드영수증 또는 현금영수증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투숙 날짜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명단 등 확인 가능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),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숙박비 최대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1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인당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50,000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Bradley Hand ITC" pitchFamily="18" charset="0"/>
                        </a:rPr>
                        <a:t>원 이내 실비 정산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Bradley Hand ITC" pitchFamily="18" charset="0"/>
                      </a:endParaRPr>
                    </a:p>
                  </a:txBody>
                  <a:tcPr marT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latin typeface="+mn-lt"/>
                        </a:rPr>
                        <a:t>출장신청서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출장보고서</a:t>
                      </a:r>
                      <a:r>
                        <a:rPr lang="en-US" altLang="ko-KR" sz="1400" b="0" dirty="0">
                          <a:latin typeface="+mn-lt"/>
                        </a:rPr>
                        <a:t>(</a:t>
                      </a:r>
                      <a:r>
                        <a:rPr lang="ko-KR" altLang="en-US" sz="1400" b="0" dirty="0">
                          <a:latin typeface="+mn-lt"/>
                        </a:rPr>
                        <a:t>상세하게 기술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서명</a:t>
                      </a:r>
                      <a:r>
                        <a:rPr lang="en-US" altLang="ko-KR" sz="1400" b="0" dirty="0">
                          <a:latin typeface="+mn-lt"/>
                        </a:rPr>
                        <a:t>, </a:t>
                      </a:r>
                      <a:r>
                        <a:rPr lang="ko-KR" altLang="en-US" sz="1400" b="0" dirty="0">
                          <a:latin typeface="+mn-lt"/>
                        </a:rPr>
                        <a:t>사진 포함</a:t>
                      </a:r>
                      <a:r>
                        <a:rPr lang="en-US" altLang="ko-KR" sz="1400" b="0" dirty="0">
                          <a:latin typeface="+mn-lt"/>
                        </a:rPr>
                        <a:t>)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latin typeface="+mn-lt"/>
                        </a:rPr>
                        <a:t>영수증 원본 제출</a:t>
                      </a:r>
                      <a:endParaRPr lang="en-US" altLang="ko-KR" sz="1400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114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388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249296" y="700876"/>
            <a:ext cx="9693408" cy="5456259"/>
          </a:xfrm>
          <a:custGeom>
            <a:avLst/>
            <a:gdLst>
              <a:gd name="connsiteX0" fmla="*/ 0 w 10680700"/>
              <a:gd name="connsiteY0" fmla="*/ 6011989 h 6011989"/>
              <a:gd name="connsiteX1" fmla="*/ 10680700 w 10680700"/>
              <a:gd name="connsiteY1" fmla="*/ 6011989 h 6011989"/>
              <a:gd name="connsiteX2" fmla="*/ 10680700 w 10680700"/>
              <a:gd name="connsiteY2" fmla="*/ 0 h 6011989"/>
              <a:gd name="connsiteX3" fmla="*/ 0 w 10680700"/>
              <a:gd name="connsiteY3" fmla="*/ 0 h 6011989"/>
              <a:gd name="connsiteX4" fmla="*/ 0 w 10680700"/>
              <a:gd name="connsiteY4" fmla="*/ 6011989 h 601198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0700" h="6011989">
                <a:moveTo>
                  <a:pt x="0" y="6011989"/>
                </a:moveTo>
                <a:lnTo>
                  <a:pt x="10680700" y="6011989"/>
                </a:lnTo>
                <a:lnTo>
                  <a:pt x="10680700" y="0"/>
                </a:lnTo>
                <a:lnTo>
                  <a:pt x="0" y="0"/>
                </a:lnTo>
                <a:lnTo>
                  <a:pt x="0" y="6011989"/>
                </a:lnTo>
              </a:path>
            </a:pathLst>
          </a:custGeom>
          <a:solidFill>
            <a:srgbClr val="FFC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909" latinLnBrk="0"/>
            <a:endParaRPr lang="zh-CN" altLang="en-US" sz="1634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09692" y="2881513"/>
            <a:ext cx="1567543" cy="1648225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49803" y="2881513"/>
            <a:ext cx="1567543" cy="1648225"/>
          </a:xfrm>
          <a:prstGeom prst="rect">
            <a:avLst/>
          </a:prstGeom>
          <a:noFill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89914" y="2881513"/>
            <a:ext cx="1567543" cy="1648225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72395" y="2881513"/>
            <a:ext cx="1567543" cy="1648225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505636" y="1164131"/>
            <a:ext cx="7200689" cy="182396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160"/>
              </a:lnSpc>
            </a:pPr>
            <a:r>
              <a:rPr lang="en-US" altLang="zh-CN" sz="1321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절대</a:t>
            </a:r>
            <a:r>
              <a:rPr lang="en-US" altLang="zh-CN" sz="13210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3210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금지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182906" y="3665285"/>
            <a:ext cx="1752083" cy="190436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  <a:tabLst>
                <a:tab pos="265110" algn="l"/>
                <a:tab pos="345796" algn="l"/>
                <a:tab pos="541746" algn="l"/>
                <a:tab pos="576326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마음대로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906"/>
              </a:lnSpc>
              <a:tabLst>
                <a:tab pos="265110" algn="l"/>
                <a:tab pos="345796" algn="l"/>
                <a:tab pos="541746" algn="l"/>
                <a:tab pos="576326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마치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내게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생긴</a:t>
            </a:r>
          </a:p>
          <a:p>
            <a:pPr defTabSz="829909" latinLnBrk="0">
              <a:lnSpc>
                <a:spcPts val="1634"/>
              </a:lnSpc>
              <a:tabLst>
                <a:tab pos="265110" algn="l"/>
                <a:tab pos="345796" algn="l"/>
                <a:tab pos="541746" algn="l"/>
                <a:tab pos="576326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공짜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돈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처럼</a:t>
            </a:r>
          </a:p>
          <a:p>
            <a:pPr defTabSz="829909" latinLnBrk="0">
              <a:lnSpc>
                <a:spcPts val="1634"/>
              </a:lnSpc>
              <a:tabLst>
                <a:tab pos="265110" algn="l"/>
                <a:tab pos="345796" algn="l"/>
                <a:tab pos="541746" algn="l"/>
                <a:tab pos="576326" algn="l"/>
              </a:tabLst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마음대로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생각해서</a:t>
            </a:r>
          </a:p>
          <a:p>
            <a:pPr defTabSz="829909" latinLnBrk="0">
              <a:lnSpc>
                <a:spcPts val="1634"/>
              </a:lnSpc>
              <a:tabLst>
                <a:tab pos="265110" algn="l"/>
                <a:tab pos="345796" algn="l"/>
                <a:tab pos="541746" algn="l"/>
                <a:tab pos="576326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	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쓸거야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626429" y="3653758"/>
            <a:ext cx="1014701" cy="161467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  <a:tabLst>
                <a:tab pos="92212" algn="l"/>
                <a:tab pos="138318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내포인트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997"/>
              </a:lnSpc>
              <a:tabLst>
                <a:tab pos="92212" algn="l"/>
                <a:tab pos="138318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돈은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네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돈</a:t>
            </a:r>
          </a:p>
          <a:p>
            <a:pPr defTabSz="829909" latinLnBrk="0">
              <a:lnSpc>
                <a:spcPts val="1634"/>
              </a:lnSpc>
              <a:tabLst>
                <a:tab pos="92212" algn="l"/>
                <a:tab pos="138318" algn="l"/>
              </a:tabLst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적립은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꺼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6666540" y="3665285"/>
            <a:ext cx="1014701" cy="190436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  <a:tabLst>
                <a:tab pos="115265" algn="l"/>
                <a:tab pos="138318" algn="l"/>
                <a:tab pos="299690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아무데나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906"/>
              </a:lnSpc>
              <a:tabLst>
                <a:tab pos="115265" algn="l"/>
                <a:tab pos="138318" algn="l"/>
                <a:tab pos="299690" algn="l"/>
              </a:tabLst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아무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곳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아무</a:t>
            </a:r>
          </a:p>
          <a:p>
            <a:pPr defTabSz="829909" latinLnBrk="0">
              <a:lnSpc>
                <a:spcPts val="1634"/>
              </a:lnSpc>
              <a:tabLst>
                <a:tab pos="115265" algn="l"/>
                <a:tab pos="138318" algn="l"/>
                <a:tab pos="299690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때나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그냥</a:t>
            </a:r>
          </a:p>
          <a:p>
            <a:pPr defTabSz="829909" latinLnBrk="0">
              <a:lnSpc>
                <a:spcPts val="1634"/>
              </a:lnSpc>
              <a:tabLst>
                <a:tab pos="115265" algn="l"/>
                <a:tab pos="138318" algn="l"/>
                <a:tab pos="299690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막써</a:t>
            </a:r>
          </a:p>
          <a:p>
            <a:pPr defTabSz="829909" latinLnBrk="0">
              <a:lnSpc>
                <a:spcPts val="1634"/>
              </a:lnSpc>
              <a:tabLst>
                <a:tab pos="115265" algn="l"/>
                <a:tab pos="138318" algn="l"/>
                <a:tab pos="299690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내돈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아냐!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649020" y="3653758"/>
            <a:ext cx="1221488" cy="182742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defTabSz="829909" latinLnBrk="0">
              <a:lnSpc>
                <a:spcPts val="1361"/>
              </a:lnSpc>
              <a:tabLst>
                <a:tab pos="115265" algn="l"/>
                <a:tab pos="138318" algn="l"/>
                <a:tab pos="288163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</a:t>
            </a:r>
            <a:r>
              <a:rPr lang="en-US" altLang="zh-CN" sz="1438" dirty="0">
                <a:solidFill>
                  <a:srgbClr val="FFFFFF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연락두절</a:t>
            </a: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908"/>
              </a:lnSpc>
            </a:pPr>
            <a:endParaRPr lang="en-US" altLang="zh-CN" sz="1634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defTabSz="829909" latinLnBrk="0">
              <a:lnSpc>
                <a:spcPts val="1997"/>
              </a:lnSpc>
              <a:tabLst>
                <a:tab pos="115265" algn="l"/>
                <a:tab pos="138318" algn="l"/>
                <a:tab pos="288163" algn="l"/>
              </a:tabLst>
            </a:pP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나한테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전화와?</a:t>
            </a:r>
          </a:p>
          <a:p>
            <a:pPr defTabSz="829909" latinLnBrk="0">
              <a:lnSpc>
                <a:spcPts val="1634"/>
              </a:lnSpc>
              <a:tabLst>
                <a:tab pos="115265" algn="l"/>
                <a:tab pos="138318" algn="l"/>
                <a:tab pos="288163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	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아</a:t>
            </a:r>
            <a:r>
              <a:rPr lang="en-US" altLang="zh-CN" sz="1438" dirty="0">
                <a:solidFill>
                  <a:prstClr val="black"/>
                </a:solidFill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 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몰라</a:t>
            </a:r>
          </a:p>
          <a:p>
            <a:pPr defTabSz="829909" latinLnBrk="0">
              <a:lnSpc>
                <a:spcPts val="1634"/>
              </a:lnSpc>
              <a:tabLst>
                <a:tab pos="115265" algn="l"/>
                <a:tab pos="138318" algn="l"/>
                <a:tab pos="288163" algn="l"/>
              </a:tabLst>
            </a:pPr>
            <a:r>
              <a:rPr lang="en-US" altLang="zh-CN" sz="1634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	</a:t>
            </a:r>
            <a:r>
              <a:rPr lang="en-US" altLang="zh-CN" sz="1438" dirty="0">
                <a:solidFill>
                  <a:srgbClr val="000000"/>
                </a:solidFill>
                <a:latin typeface="Bradley Hand ITC" pitchFamily="18" charset="0"/>
                <a:ea typeface="宋体" panose="02010600030101010101" pitchFamily="2" charset="-122"/>
                <a:cs typeface="Bradley Hand ITC" pitchFamily="18" charset="0"/>
              </a:rPr>
              <a:t>&lt;수신차단&gt;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1550</Words>
  <Application>Microsoft Office PowerPoint</Application>
  <PresentationFormat>와이드스크린</PresentationFormat>
  <Paragraphs>324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32</vt:i4>
      </vt:variant>
    </vt:vector>
  </HeadingPairs>
  <TitlesOfParts>
    <vt:vector size="41" baseType="lpstr">
      <vt:lpstr>宋体</vt:lpstr>
      <vt:lpstr>나눔고딕 ExtraBold</vt:lpstr>
      <vt:lpstr>맑은 고딕</vt:lpstr>
      <vt:lpstr>Arial</vt:lpstr>
      <vt:lpstr>Bradley Hand ITC</vt:lpstr>
      <vt:lpstr>Calibri</vt:lpstr>
      <vt:lpstr>Times New Roman</vt:lpstr>
      <vt:lpstr>Office 테마</vt:lpstr>
      <vt:lpstr>Office Theme</vt:lpstr>
      <vt:lpstr>PowerPoint 프레젠테이션</vt:lpstr>
      <vt:lpstr>1. 소개</vt:lpstr>
      <vt:lpstr>2. 유형 </vt:lpstr>
      <vt:lpstr>2. 유형 </vt:lpstr>
      <vt:lpstr>3. 2022-2학기 주요 일정</vt:lpstr>
      <vt:lpstr>4. 지원금 항목</vt:lpstr>
      <vt:lpstr>4. 지원금 항목</vt:lpstr>
      <vt:lpstr>4. 지원금 항목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 운영절차 및 지원금 사용 신청 절차</vt:lpstr>
      <vt:lpstr>5. 운영절차 및 지원금 사용 신청 절차</vt:lpstr>
      <vt:lpstr>6. 지원금 사용시 유의사항</vt:lpstr>
      <vt:lpstr>7. 서류 작성 예시</vt:lpstr>
      <vt:lpstr>7. 서류 작성 예시</vt:lpstr>
      <vt:lpstr>7. 서류 작성 예시</vt:lpstr>
      <vt:lpstr>7. 서류 작성 예시</vt:lpstr>
      <vt:lpstr>7. 서류 작성 예시</vt:lpstr>
      <vt:lpstr>7. 서류 작성 예시</vt:lpstr>
      <vt:lpstr>7. 서류 작성 예시</vt:lpstr>
      <vt:lpstr>7. 서류 작성 예시</vt:lpstr>
      <vt:lpstr>8. 환류체계</vt:lpstr>
      <vt:lpstr>9. 안내 및 문의사항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김선민</dc:creator>
  <cp:lastModifiedBy>김선민</cp:lastModifiedBy>
  <cp:revision>16</cp:revision>
  <dcterms:created xsi:type="dcterms:W3CDTF">2022-09-02T07:11:24Z</dcterms:created>
  <dcterms:modified xsi:type="dcterms:W3CDTF">2022-09-13T11:52:18Z</dcterms:modified>
</cp:coreProperties>
</file>

<file path=docProps/thumbnail.jpeg>
</file>